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6" r:id="rId5"/>
    <p:sldId id="258" r:id="rId6"/>
    <p:sldId id="257" r:id="rId7"/>
    <p:sldId id="259" r:id="rId8"/>
    <p:sldId id="260" r:id="rId9"/>
    <p:sldId id="261" r:id="rId10"/>
    <p:sldId id="262" r:id="rId11"/>
    <p:sldId id="263" r:id="rId12"/>
    <p:sldId id="278" r:id="rId13"/>
    <p:sldId id="264" r:id="rId14"/>
    <p:sldId id="265" r:id="rId15"/>
    <p:sldId id="266" r:id="rId16"/>
    <p:sldId id="269" r:id="rId17"/>
    <p:sldId id="276" r:id="rId18"/>
    <p:sldId id="277" r:id="rId19"/>
    <p:sldId id="270" r:id="rId20"/>
    <p:sldId id="271" r:id="rId21"/>
    <p:sldId id="279" r:id="rId22"/>
    <p:sldId id="27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72A018-AF6A-354E-491C-1E591153ED57}" name="Osborne, James R MCPO USN DCNO N1 (USA)" initials="O(" userId="S::james.r.osborne.mil@us.navy.mil::db38b5b9-a24d-48a5-8eba-4cddad04ac17" providerId="AD"/>
  <p188:author id="{3ED85DB6-1572-E9D0-7391-D20DB94576CA}" name="Powell, Kelvin R SCPO USN COMNAVCRUITCOM MIL (USA)" initials="P(" userId="S::kelvin.r.powell.mil@us.navy.mil::22933322-2c17-43c2-a70b-5ab02b6482e4" providerId="AD"/>
  <p188:author id="{FC2196DD-371D-119E-A453-B719B9AC54EA}" name="Almonte, Marcelo MCPO USN NETC PENSACOLA FL (USA)" initials="A(" userId="S::marcelo.almonte.mil@us.navy.mil::6da9497a-c4c6-4b8b-a982-0c29bc2bfa3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sborne, James R MCPO USN DCNO N1 (USA)" initials="OJRMUDN(" lastIdx="3" clrIdx="0">
    <p:extLst>
      <p:ext uri="{19B8F6BF-5375-455C-9EA6-DF929625EA0E}">
        <p15:presenceInfo xmlns:p15="http://schemas.microsoft.com/office/powerpoint/2012/main" userId="S-1-5-21-1801674531-2146617017-725345543-95661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7B4623-50AE-47BA-9E70-A8B53FE6E2DF}" v="43" dt="2024-09-04T20:02:36.2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15" autoAdjust="0"/>
  </p:normalViewPr>
  <p:slideViewPr>
    <p:cSldViewPr snapToGrid="0">
      <p:cViewPr varScale="1">
        <p:scale>
          <a:sx n="58" d="100"/>
          <a:sy n="58" d="100"/>
        </p:scale>
        <p:origin x="1518" y="6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338DD3-B2B9-4588-AA22-5027ACFB70FC}" type="datetimeFigureOut">
              <a:rPr lang="en-US" smtClean="0"/>
              <a:t>9/5/2024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48A653-A2B8-4CD6-AC92-8D0C1AFCB0BD}" type="slidenum">
              <a:rPr lang="en-US" smtClean="0"/>
              <a:t>‹#›</a:t>
            </a:fld>
            <a:endParaRPr lang="en-US"/>
          </a:p>
        </p:txBody>
      </p:sp>
    </p:spTree>
    <p:extLst>
      <p:ext uri="{BB962C8B-B14F-4D97-AF65-F5344CB8AC3E}">
        <p14:creationId xmlns:p14="http://schemas.microsoft.com/office/powerpoint/2010/main" val="426378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ahoma"/>
                <a:ea typeface="Tahoma"/>
                <a:cs typeface="Tahoma"/>
              </a:rPr>
              <a:t>FACILITATORS</a:t>
            </a:r>
            <a:r>
              <a:rPr kumimoji="0" lang="en-US" sz="1200" b="1" i="0" u="none" strike="noStrike" kern="1200" cap="none" spc="0" normalizeH="0" baseline="0" noProof="0" dirty="0">
                <a:ln>
                  <a:noFill/>
                </a:ln>
                <a:solidFill>
                  <a:prstClr val="black"/>
                </a:solidFill>
                <a:effectLst/>
                <a:uLnTx/>
                <a:uFillTx/>
                <a:latin typeface="Tahoma"/>
                <a:ea typeface="Tahoma"/>
                <a:cs typeface="Tahoma"/>
              </a:rPr>
              <a:t> GUIDE:</a:t>
            </a:r>
          </a:p>
          <a:p>
            <a:r>
              <a:rPr lang="en-US" dirty="0">
                <a:latin typeface="Tahoma"/>
                <a:ea typeface="Tahoma"/>
                <a:cs typeface="Tahoma"/>
              </a:rPr>
              <a:t>Review objectives.</a:t>
            </a:r>
            <a:endParaRPr lang="en-US" dirty="0"/>
          </a:p>
        </p:txBody>
      </p:sp>
      <p:sp>
        <p:nvSpPr>
          <p:cNvPr id="4" name="Slide Number Placeholder 3"/>
          <p:cNvSpPr>
            <a:spLocks noGrp="1"/>
          </p:cNvSpPr>
          <p:nvPr>
            <p:ph type="sldNum" sz="quarter" idx="10"/>
          </p:nvPr>
        </p:nvSpPr>
        <p:spPr/>
        <p:txBody>
          <a:bodyPr/>
          <a:lstStyle/>
          <a:p>
            <a:fld id="{3F48A653-A2B8-4CD6-AC92-8D0C1AFCB0BD}" type="slidenum">
              <a:rPr lang="en-US" smtClean="0"/>
              <a:t>2</a:t>
            </a:fld>
            <a:endParaRPr lang="en-US"/>
          </a:p>
        </p:txBody>
      </p:sp>
    </p:spTree>
    <p:extLst>
      <p:ext uri="{BB962C8B-B14F-4D97-AF65-F5344CB8AC3E}">
        <p14:creationId xmlns:p14="http://schemas.microsoft.com/office/powerpoint/2010/main" val="1408680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endParaRPr lang="en-US" dirty="0">
              <a:latin typeface="Tahoma"/>
              <a:ea typeface="Tahoma"/>
              <a:cs typeface="Tahoma"/>
            </a:endParaRPr>
          </a:p>
          <a:p>
            <a:r>
              <a:rPr lang="en-US" dirty="0">
                <a:latin typeface="Tahoma"/>
                <a:ea typeface="Tahoma"/>
                <a:cs typeface="Tahoma"/>
              </a:rPr>
              <a:t>None.</a:t>
            </a:r>
            <a:endParaRPr lang="en-US" dirty="0">
              <a:latin typeface="Calibri"/>
              <a:ea typeface="Tahoma"/>
              <a:cs typeface="Calibri"/>
            </a:endParaRPr>
          </a:p>
        </p:txBody>
      </p:sp>
      <p:sp>
        <p:nvSpPr>
          <p:cNvPr id="4" name="Slide Number Placeholder 3"/>
          <p:cNvSpPr>
            <a:spLocks noGrp="1"/>
          </p:cNvSpPr>
          <p:nvPr>
            <p:ph type="sldNum" sz="quarter" idx="5"/>
          </p:nvPr>
        </p:nvSpPr>
        <p:spPr/>
        <p:txBody>
          <a:bodyPr/>
          <a:lstStyle/>
          <a:p>
            <a:fld id="{3F48A653-A2B8-4CD6-AC92-8D0C1AFCB0BD}" type="slidenum">
              <a:rPr lang="en-US" smtClean="0"/>
              <a:t>11</a:t>
            </a:fld>
            <a:endParaRPr lang="en-US"/>
          </a:p>
        </p:txBody>
      </p:sp>
    </p:spTree>
    <p:extLst>
      <p:ext uri="{BB962C8B-B14F-4D97-AF65-F5344CB8AC3E}">
        <p14:creationId xmlns:p14="http://schemas.microsoft.com/office/powerpoint/2010/main" val="3971968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endParaRPr lang="en-US" dirty="0">
              <a:latin typeface="Tahoma"/>
              <a:ea typeface="Tahoma"/>
              <a:cs typeface="Tahoma"/>
            </a:endParaRPr>
          </a:p>
          <a:p>
            <a:pPr marL="171450" indent="-171450">
              <a:buFont typeface="Wingdings" panose="05000000000000000000" pitchFamily="2" charset="2"/>
              <a:buChar char="§"/>
            </a:pPr>
            <a:r>
              <a:rPr lang="en-US" dirty="0">
                <a:latin typeface="Tahoma"/>
                <a:ea typeface="Tahoma"/>
                <a:cs typeface="Tahoma"/>
              </a:rPr>
              <a:t>Examples of extension with benefits are:</a:t>
            </a:r>
            <a:endParaRPr lang="en-US" baseline="0" dirty="0">
              <a:latin typeface="Calibri"/>
              <a:ea typeface="Tahoma"/>
              <a:cs typeface="Calibri"/>
            </a:endParaRPr>
          </a:p>
          <a:p>
            <a:pPr marL="628650" lvl="1" indent="-171450">
              <a:buFont typeface="Wingdings" panose="05000000000000000000" pitchFamily="2" charset="2"/>
              <a:buChar char="§"/>
            </a:pPr>
            <a:r>
              <a:rPr lang="en-US" dirty="0">
                <a:latin typeface="Tahoma"/>
                <a:ea typeface="Tahoma"/>
                <a:cs typeface="Tahoma"/>
              </a:rPr>
              <a:t>School</a:t>
            </a:r>
          </a:p>
          <a:p>
            <a:pPr marL="628650" lvl="1" indent="-171450">
              <a:buFont typeface="Wingdings" panose="05000000000000000000" pitchFamily="2" charset="2"/>
              <a:buChar char="§"/>
            </a:pPr>
            <a:r>
              <a:rPr lang="en-US" dirty="0">
                <a:latin typeface="Tahoma"/>
                <a:ea typeface="Tahoma"/>
                <a:cs typeface="Tahoma"/>
              </a:rPr>
              <a:t>Accelerated advancement</a:t>
            </a:r>
          </a:p>
          <a:p>
            <a:pPr marL="628650" lvl="1" indent="-171450">
              <a:buFont typeface="Wingdings" panose="05000000000000000000" pitchFamily="2" charset="2"/>
              <a:buChar char="§"/>
            </a:pPr>
            <a:r>
              <a:rPr lang="en-US" dirty="0">
                <a:latin typeface="Tahoma"/>
                <a:ea typeface="Tahoma"/>
                <a:cs typeface="Tahoma"/>
              </a:rPr>
              <a:t>Did not execute PCS orders</a:t>
            </a:r>
          </a:p>
          <a:p>
            <a:pPr marL="628650" lvl="1" indent="-171450">
              <a:buFont typeface="Wingdings" panose="05000000000000000000" pitchFamily="2" charset="2"/>
              <a:buChar char="§"/>
            </a:pPr>
            <a:r>
              <a:rPr lang="en-US" dirty="0">
                <a:latin typeface="Tahoma"/>
                <a:ea typeface="Tahoma"/>
                <a:cs typeface="Tahoma"/>
              </a:rPr>
              <a:t>Enlistment bonus</a:t>
            </a:r>
          </a:p>
        </p:txBody>
      </p:sp>
      <p:sp>
        <p:nvSpPr>
          <p:cNvPr id="4" name="Slide Number Placeholder 3"/>
          <p:cNvSpPr>
            <a:spLocks noGrp="1"/>
          </p:cNvSpPr>
          <p:nvPr>
            <p:ph type="sldNum" sz="quarter" idx="5"/>
          </p:nvPr>
        </p:nvSpPr>
        <p:spPr/>
        <p:txBody>
          <a:bodyPr/>
          <a:lstStyle/>
          <a:p>
            <a:fld id="{3F48A653-A2B8-4CD6-AC92-8D0C1AFCB0BD}" type="slidenum">
              <a:rPr lang="en-US" smtClean="0"/>
              <a:t>12</a:t>
            </a:fld>
            <a:endParaRPr lang="en-US"/>
          </a:p>
        </p:txBody>
      </p:sp>
    </p:spTree>
    <p:extLst>
      <p:ext uri="{BB962C8B-B14F-4D97-AF65-F5344CB8AC3E}">
        <p14:creationId xmlns:p14="http://schemas.microsoft.com/office/powerpoint/2010/main" val="1699734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p>
          <a:p>
            <a:r>
              <a:rPr lang="en-US" dirty="0">
                <a:latin typeface="Tahoma"/>
                <a:ea typeface="Tahoma"/>
                <a:cs typeface="Tahoma"/>
              </a:rPr>
              <a:t>None.</a:t>
            </a:r>
            <a:endParaRPr lang="en-US" dirty="0">
              <a:latin typeface="Calibri"/>
              <a:ea typeface="Tahoma"/>
              <a:cs typeface="Calibri"/>
            </a:endParaRPr>
          </a:p>
        </p:txBody>
      </p:sp>
      <p:sp>
        <p:nvSpPr>
          <p:cNvPr id="4" name="Slide Number Placeholder 3"/>
          <p:cNvSpPr>
            <a:spLocks noGrp="1"/>
          </p:cNvSpPr>
          <p:nvPr>
            <p:ph type="sldNum" sz="quarter" idx="5"/>
          </p:nvPr>
        </p:nvSpPr>
        <p:spPr/>
        <p:txBody>
          <a:bodyPr/>
          <a:lstStyle/>
          <a:p>
            <a:fld id="{3F48A653-A2B8-4CD6-AC92-8D0C1AFCB0BD}" type="slidenum">
              <a:rPr lang="en-US" smtClean="0"/>
              <a:t>13</a:t>
            </a:fld>
            <a:endParaRPr lang="en-US"/>
          </a:p>
        </p:txBody>
      </p:sp>
    </p:spTree>
    <p:extLst>
      <p:ext uri="{BB962C8B-B14F-4D97-AF65-F5344CB8AC3E}">
        <p14:creationId xmlns:p14="http://schemas.microsoft.com/office/powerpoint/2010/main" val="4052642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p>
          <a:p>
            <a:r>
              <a:rPr lang="en-US" dirty="0">
                <a:latin typeface="Tahoma"/>
                <a:ea typeface="Tahoma"/>
                <a:cs typeface="Tahoma"/>
              </a:rPr>
              <a:t>None.</a:t>
            </a:r>
            <a:endParaRPr lang="en-US" dirty="0">
              <a:latin typeface="Calibri"/>
              <a:ea typeface="Tahoma"/>
              <a:cs typeface="Calibri"/>
            </a:endParaRPr>
          </a:p>
        </p:txBody>
      </p:sp>
      <p:sp>
        <p:nvSpPr>
          <p:cNvPr id="4" name="Slide Number Placeholder 3"/>
          <p:cNvSpPr>
            <a:spLocks noGrp="1"/>
          </p:cNvSpPr>
          <p:nvPr>
            <p:ph type="sldNum" sz="quarter" idx="5"/>
          </p:nvPr>
        </p:nvSpPr>
        <p:spPr/>
        <p:txBody>
          <a:bodyPr/>
          <a:lstStyle/>
          <a:p>
            <a:fld id="{3F48A653-A2B8-4CD6-AC92-8D0C1AFCB0BD}" type="slidenum">
              <a:rPr lang="en-US" smtClean="0"/>
              <a:t>14</a:t>
            </a:fld>
            <a:endParaRPr lang="en-US"/>
          </a:p>
        </p:txBody>
      </p:sp>
    </p:spTree>
    <p:extLst>
      <p:ext uri="{BB962C8B-B14F-4D97-AF65-F5344CB8AC3E}">
        <p14:creationId xmlns:p14="http://schemas.microsoft.com/office/powerpoint/2010/main" val="1512180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p>
          <a:p>
            <a:r>
              <a:rPr lang="en-US" dirty="0">
                <a:latin typeface="Tahoma"/>
                <a:ea typeface="Tahoma"/>
                <a:cs typeface="Tahoma"/>
              </a:rPr>
              <a:t>See</a:t>
            </a:r>
            <a:r>
              <a:rPr lang="en-US" baseline="0" dirty="0">
                <a:latin typeface="Tahoma"/>
                <a:ea typeface="Tahoma"/>
                <a:cs typeface="Tahoma"/>
              </a:rPr>
              <a:t> screenshot</a:t>
            </a:r>
            <a:r>
              <a:rPr lang="en-US" dirty="0">
                <a:latin typeface="Tahoma"/>
                <a:ea typeface="Tahoma"/>
                <a:cs typeface="Tahoma"/>
              </a:rPr>
              <a:t>.</a:t>
            </a:r>
          </a:p>
        </p:txBody>
      </p:sp>
      <p:sp>
        <p:nvSpPr>
          <p:cNvPr id="4" name="Slide Number Placeholder 3"/>
          <p:cNvSpPr>
            <a:spLocks noGrp="1"/>
          </p:cNvSpPr>
          <p:nvPr>
            <p:ph type="sldNum" sz="quarter" idx="5"/>
          </p:nvPr>
        </p:nvSpPr>
        <p:spPr/>
        <p:txBody>
          <a:bodyPr/>
          <a:lstStyle/>
          <a:p>
            <a:fld id="{3F48A653-A2B8-4CD6-AC92-8D0C1AFCB0BD}" type="slidenum">
              <a:rPr lang="en-US" smtClean="0"/>
              <a:t>15</a:t>
            </a:fld>
            <a:endParaRPr lang="en-US"/>
          </a:p>
        </p:txBody>
      </p:sp>
    </p:spTree>
    <p:extLst>
      <p:ext uri="{BB962C8B-B14F-4D97-AF65-F5344CB8AC3E}">
        <p14:creationId xmlns:p14="http://schemas.microsoft.com/office/powerpoint/2010/main" val="4077278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ahoma"/>
                <a:ea typeface="Tahoma"/>
                <a:cs typeface="Tahoma"/>
              </a:rPr>
              <a:t>FACILITATOR</a:t>
            </a:r>
            <a:r>
              <a:rPr kumimoji="0" lang="en-US" sz="1200" b="1" i="0" u="none" strike="noStrike" kern="1200" cap="none" spc="0" normalizeH="0" baseline="0" noProof="0" dirty="0">
                <a:ln>
                  <a:noFill/>
                </a:ln>
                <a:solidFill>
                  <a:prstClr val="black"/>
                </a:solidFill>
                <a:effectLst/>
                <a:uLnTx/>
                <a:uFillTx/>
                <a:latin typeface="Tahoma"/>
                <a:ea typeface="Tahoma"/>
                <a:cs typeface="Tahoma"/>
              </a:rPr>
              <a:t> GUIDE:</a:t>
            </a:r>
          </a:p>
          <a:p>
            <a:pPr marL="171450" indent="-171450">
              <a:buFont typeface="Wingdings" panose="05000000000000000000" pitchFamily="2" charset="2"/>
              <a:buChar char="§"/>
            </a:pPr>
            <a:r>
              <a:rPr lang="en-US" dirty="0">
                <a:latin typeface="Tahoma"/>
                <a:ea typeface="Tahoma"/>
                <a:cs typeface="Tahoma"/>
              </a:rPr>
              <a:t>Add any best practices/experiences you have here.  </a:t>
            </a:r>
          </a:p>
          <a:p>
            <a:pPr marL="171450" indent="-171450">
              <a:buFont typeface="Wingdings" panose="05000000000000000000" pitchFamily="2" charset="2"/>
              <a:buChar char="§"/>
            </a:pPr>
            <a:r>
              <a:rPr lang="en-US" dirty="0">
                <a:latin typeface="Tahoma"/>
                <a:ea typeface="Tahoma"/>
                <a:cs typeface="Tahoma"/>
              </a:rPr>
              <a:t>Show example of 15 month roller.</a:t>
            </a:r>
          </a:p>
          <a:p>
            <a:pPr marL="171450" indent="-171450">
              <a:buFont typeface="Wingdings" panose="05000000000000000000" pitchFamily="2" charset="2"/>
              <a:buChar char="§"/>
            </a:pPr>
            <a:r>
              <a:rPr lang="en-US" dirty="0">
                <a:latin typeface="Tahoma"/>
                <a:ea typeface="Tahoma"/>
                <a:cs typeface="Tahoma"/>
              </a:rPr>
              <a:t>Is there a specific template you want your Dept/Div CC’s to use? If so, train to it so they are aware of your expectations.</a:t>
            </a:r>
          </a:p>
        </p:txBody>
      </p:sp>
      <p:sp>
        <p:nvSpPr>
          <p:cNvPr id="4" name="Slide Number Placeholder 3"/>
          <p:cNvSpPr>
            <a:spLocks noGrp="1"/>
          </p:cNvSpPr>
          <p:nvPr>
            <p:ph type="sldNum" sz="quarter" idx="5"/>
          </p:nvPr>
        </p:nvSpPr>
        <p:spPr/>
        <p:txBody>
          <a:bodyPr/>
          <a:lstStyle/>
          <a:p>
            <a:fld id="{3F48A653-A2B8-4CD6-AC92-8D0C1AFCB0BD}" type="slidenum">
              <a:rPr lang="en-US" smtClean="0"/>
              <a:t>16</a:t>
            </a:fld>
            <a:endParaRPr lang="en-US"/>
          </a:p>
        </p:txBody>
      </p:sp>
    </p:spTree>
    <p:extLst>
      <p:ext uri="{BB962C8B-B14F-4D97-AF65-F5344CB8AC3E}">
        <p14:creationId xmlns:p14="http://schemas.microsoft.com/office/powerpoint/2010/main" val="4227586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a:latin typeface="Tahoma"/>
                <a:ea typeface="Tahoma"/>
                <a:cs typeface="Tahoma"/>
              </a:rPr>
              <a:t>ANSWERS:</a:t>
            </a:r>
          </a:p>
          <a:p>
            <a:pPr marL="228600" indent="-228600">
              <a:buFont typeface="+mj-lt"/>
              <a:buAutoNum type="arabicPeriod"/>
            </a:pPr>
            <a:r>
              <a:rPr lang="en-US" dirty="0">
                <a:latin typeface="Tahoma"/>
                <a:ea typeface="Tahoma"/>
                <a:cs typeface="Tahoma"/>
              </a:rPr>
              <a:t>YES, Member could reenlist as early as they want as long as their new EAOS exceeds past their current SEAOS. Reference MPM 1160-030.</a:t>
            </a:r>
          </a:p>
          <a:p>
            <a:pPr marL="228600" indent="-228600">
              <a:buFont typeface="+mj-lt"/>
              <a:buAutoNum type="arabicPeriod"/>
            </a:pPr>
            <a:r>
              <a:rPr lang="en-US" dirty="0">
                <a:latin typeface="Tahoma"/>
                <a:ea typeface="Tahoma"/>
                <a:cs typeface="Tahoma"/>
              </a:rPr>
              <a:t>Maximum of 3 years, new EAOS would be 6/14/26.  Must reenlist day for day for what is currently</a:t>
            </a:r>
            <a:r>
              <a:rPr lang="en-US" baseline="0" dirty="0">
                <a:latin typeface="Tahoma"/>
                <a:ea typeface="Tahoma"/>
                <a:cs typeface="Tahoma"/>
              </a:rPr>
              <a:t> reflecting on enlistment contract.</a:t>
            </a:r>
          </a:p>
          <a:p>
            <a:pPr marL="685800" lvl="1" indent="-228600">
              <a:buFont typeface="+mj-lt"/>
              <a:buAutoNum type="arabicPeriod"/>
            </a:pPr>
            <a:r>
              <a:rPr lang="en-US" baseline="0" dirty="0">
                <a:latin typeface="Tahoma"/>
                <a:ea typeface="Tahoma"/>
                <a:cs typeface="Tahoma"/>
              </a:rPr>
              <a:t>Must cover remaining 21 months on contract</a:t>
            </a:r>
            <a:endParaRPr lang="en-US" dirty="0">
              <a:latin typeface="Tahoma"/>
              <a:ea typeface="Tahoma"/>
              <a:cs typeface="Tahoma"/>
            </a:endParaRPr>
          </a:p>
          <a:p>
            <a:pPr marL="228600" indent="-228600">
              <a:buFont typeface="+mj-lt"/>
              <a:buAutoNum type="arabicPeriod"/>
            </a:pPr>
            <a:r>
              <a:rPr lang="en-US" dirty="0">
                <a:latin typeface="Tahoma"/>
                <a:ea typeface="Tahoma"/>
                <a:cs typeface="Tahoma"/>
              </a:rPr>
              <a:t>No the HYT for first class is 22 years.</a:t>
            </a:r>
          </a:p>
        </p:txBody>
      </p:sp>
      <p:sp>
        <p:nvSpPr>
          <p:cNvPr id="4" name="Slide Number Placeholder 3"/>
          <p:cNvSpPr>
            <a:spLocks noGrp="1"/>
          </p:cNvSpPr>
          <p:nvPr>
            <p:ph type="sldNum" sz="quarter" idx="5"/>
          </p:nvPr>
        </p:nvSpPr>
        <p:spPr/>
        <p:txBody>
          <a:bodyPr/>
          <a:lstStyle/>
          <a:p>
            <a:fld id="{3F48A653-A2B8-4CD6-AC92-8D0C1AFCB0BD}" type="slidenum">
              <a:rPr lang="en-US" smtClean="0"/>
              <a:t>17</a:t>
            </a:fld>
            <a:endParaRPr lang="en-US"/>
          </a:p>
        </p:txBody>
      </p:sp>
    </p:spTree>
    <p:extLst>
      <p:ext uri="{BB962C8B-B14F-4D97-AF65-F5344CB8AC3E}">
        <p14:creationId xmlns:p14="http://schemas.microsoft.com/office/powerpoint/2010/main" val="3634001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48A653-A2B8-4CD6-AC92-8D0C1AFCB0BD}" type="slidenum">
              <a:rPr lang="en-US" smtClean="0"/>
              <a:t>18</a:t>
            </a:fld>
            <a:endParaRPr lang="en-US"/>
          </a:p>
        </p:txBody>
      </p:sp>
    </p:spTree>
    <p:extLst>
      <p:ext uri="{BB962C8B-B14F-4D97-AF65-F5344CB8AC3E}">
        <p14:creationId xmlns:p14="http://schemas.microsoft.com/office/powerpoint/2010/main" val="2455399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Calibri"/>
              <a:cs typeface="Calibri"/>
            </a:endParaRPr>
          </a:p>
        </p:txBody>
      </p:sp>
      <p:sp>
        <p:nvSpPr>
          <p:cNvPr id="4" name="Slide Number Placeholder 3"/>
          <p:cNvSpPr>
            <a:spLocks noGrp="1"/>
          </p:cNvSpPr>
          <p:nvPr>
            <p:ph type="sldNum" sz="quarter" idx="5"/>
          </p:nvPr>
        </p:nvSpPr>
        <p:spPr/>
        <p:txBody>
          <a:bodyPr/>
          <a:lstStyle/>
          <a:p>
            <a:fld id="{3F48A653-A2B8-4CD6-AC92-8D0C1AFCB0BD}" type="slidenum">
              <a:rPr lang="en-US" smtClean="0"/>
              <a:t>19</a:t>
            </a:fld>
            <a:endParaRPr lang="en-US"/>
          </a:p>
        </p:txBody>
      </p:sp>
    </p:spTree>
    <p:extLst>
      <p:ext uri="{BB962C8B-B14F-4D97-AF65-F5344CB8AC3E}">
        <p14:creationId xmlns:p14="http://schemas.microsoft.com/office/powerpoint/2010/main" val="2246194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ahoma"/>
                <a:ea typeface="Tahoma"/>
                <a:cs typeface="Tahoma"/>
              </a:rPr>
              <a:t>FACILITATOR</a:t>
            </a:r>
            <a:r>
              <a:rPr kumimoji="0" lang="en-US" sz="1200" b="1" i="0" u="none" strike="noStrike" kern="1200" cap="none" spc="0" normalizeH="0" baseline="0" noProof="0" dirty="0">
                <a:ln>
                  <a:noFill/>
                </a:ln>
                <a:solidFill>
                  <a:prstClr val="black"/>
                </a:solidFill>
                <a:effectLst/>
                <a:uLnTx/>
                <a:uFillTx/>
                <a:latin typeface="Tahoma"/>
                <a:ea typeface="Tahoma"/>
                <a:cs typeface="Tahoma"/>
              </a:rPr>
              <a:t> GUIDE:</a:t>
            </a:r>
          </a:p>
          <a:p>
            <a:r>
              <a:rPr lang="en-US" dirty="0">
                <a:latin typeface="Tahoma"/>
                <a:ea typeface="Tahoma"/>
                <a:cs typeface="Tahoma"/>
              </a:rPr>
              <a:t>Review references.</a:t>
            </a:r>
            <a:endParaRPr lang="en-US" dirty="0"/>
          </a:p>
        </p:txBody>
      </p:sp>
      <p:sp>
        <p:nvSpPr>
          <p:cNvPr id="4" name="Slide Number Placeholder 3"/>
          <p:cNvSpPr>
            <a:spLocks noGrp="1"/>
          </p:cNvSpPr>
          <p:nvPr>
            <p:ph type="sldNum" sz="quarter" idx="10"/>
          </p:nvPr>
        </p:nvSpPr>
        <p:spPr/>
        <p:txBody>
          <a:bodyPr/>
          <a:lstStyle/>
          <a:p>
            <a:fld id="{3F48A653-A2B8-4CD6-AC92-8D0C1AFCB0BD}" type="slidenum">
              <a:rPr lang="en-US" smtClean="0"/>
              <a:t>3</a:t>
            </a:fld>
            <a:endParaRPr lang="en-US"/>
          </a:p>
        </p:txBody>
      </p:sp>
    </p:spTree>
    <p:extLst>
      <p:ext uri="{BB962C8B-B14F-4D97-AF65-F5344CB8AC3E}">
        <p14:creationId xmlns:p14="http://schemas.microsoft.com/office/powerpoint/2010/main" val="1164737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p>
          <a:p>
            <a:r>
              <a:rPr lang="en-US" dirty="0">
                <a:latin typeface="Tahoma"/>
                <a:ea typeface="Tahoma"/>
                <a:cs typeface="Tahoma"/>
              </a:rPr>
              <a:t>None</a:t>
            </a:r>
            <a:endParaRPr lang="en-US" dirty="0"/>
          </a:p>
        </p:txBody>
      </p:sp>
      <p:sp>
        <p:nvSpPr>
          <p:cNvPr id="4" name="Slide Number Placeholder 3"/>
          <p:cNvSpPr>
            <a:spLocks noGrp="1"/>
          </p:cNvSpPr>
          <p:nvPr>
            <p:ph type="sldNum" sz="quarter" idx="5"/>
          </p:nvPr>
        </p:nvSpPr>
        <p:spPr/>
        <p:txBody>
          <a:bodyPr/>
          <a:lstStyle/>
          <a:p>
            <a:fld id="{3F48A653-A2B8-4CD6-AC92-8D0C1AFCB0BD}" type="slidenum">
              <a:rPr lang="en-US" smtClean="0"/>
              <a:t>4</a:t>
            </a:fld>
            <a:endParaRPr lang="en-US"/>
          </a:p>
        </p:txBody>
      </p:sp>
    </p:spTree>
    <p:extLst>
      <p:ext uri="{BB962C8B-B14F-4D97-AF65-F5344CB8AC3E}">
        <p14:creationId xmlns:p14="http://schemas.microsoft.com/office/powerpoint/2010/main" val="1735880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ahoma"/>
                <a:ea typeface="Tahoma"/>
                <a:cs typeface="Tahoma"/>
              </a:rPr>
              <a:t>FACILITATOR</a:t>
            </a:r>
            <a:r>
              <a:rPr kumimoji="0" lang="en-US" sz="1200" b="1" i="0" u="none" strike="noStrike" kern="1200" cap="none" spc="0" normalizeH="0" baseline="0" noProof="0" dirty="0">
                <a:ln>
                  <a:noFill/>
                </a:ln>
                <a:solidFill>
                  <a:prstClr val="black"/>
                </a:solidFill>
                <a:effectLst/>
                <a:uLnTx/>
                <a:uFillTx/>
                <a:latin typeface="Tahoma"/>
                <a:ea typeface="Tahoma"/>
                <a:cs typeface="Tahoma"/>
              </a:rPr>
              <a:t> GUIDE:</a:t>
            </a:r>
          </a:p>
          <a:p>
            <a:r>
              <a:rPr lang="en-US" dirty="0">
                <a:latin typeface="Tahoma"/>
                <a:ea typeface="Tahoma"/>
                <a:cs typeface="Tahoma"/>
              </a:rPr>
              <a:t>1. Discuss reenlistment eligibility and</a:t>
            </a:r>
            <a:r>
              <a:rPr lang="en-US" baseline="0" dirty="0">
                <a:latin typeface="Tahoma"/>
                <a:ea typeface="Tahoma"/>
                <a:cs typeface="Tahoma"/>
              </a:rPr>
              <a:t> any applicable updates</a:t>
            </a:r>
          </a:p>
          <a:p>
            <a:endParaRPr lang="en-US" baseline="0"/>
          </a:p>
          <a:p>
            <a:r>
              <a:rPr lang="en-US" b="1" dirty="0">
                <a:latin typeface="Tahoma"/>
                <a:ea typeface="Tahoma"/>
                <a:cs typeface="Tahoma"/>
              </a:rPr>
              <a:t>NOTE: </a:t>
            </a:r>
            <a:r>
              <a:rPr lang="en-US" dirty="0">
                <a:latin typeface="Tahoma"/>
                <a:ea typeface="Tahoma"/>
                <a:cs typeface="Tahoma"/>
              </a:rPr>
              <a:t>Security Clearance status is not specifically stated as a requirement in MPM 1160-030. However, if a Sailor is not eligible for a clearance or does not have the required level clearance for their rate on their CWAY Sailor Details section or manually created CWAY application, a reenlistment will not be authorized. </a:t>
            </a:r>
            <a:endParaRPr lang="en-US" b="1" dirty="0"/>
          </a:p>
          <a:p>
            <a:endParaRPr lang="en-US">
              <a:latin typeface="Tahoma"/>
              <a:ea typeface="Tahoma"/>
              <a:cs typeface="Tahoma"/>
            </a:endParaRPr>
          </a:p>
          <a:p>
            <a:r>
              <a:rPr lang="en-US" baseline="0" dirty="0">
                <a:latin typeface="Tahoma"/>
                <a:ea typeface="Tahoma"/>
                <a:cs typeface="Tahoma"/>
              </a:rPr>
              <a:t>2. Enlisted members with two or more consecutive PFA failures will result in adverse actions that can affect reenlistment.</a:t>
            </a:r>
          </a:p>
          <a:p>
            <a:endParaRPr lang="en-US" baseline="0"/>
          </a:p>
          <a:p>
            <a:r>
              <a:rPr lang="en-US" b="1" baseline="0" dirty="0">
                <a:latin typeface="Tahoma"/>
                <a:ea typeface="Tahoma"/>
                <a:cs typeface="Tahoma"/>
              </a:rPr>
              <a:t>NOTE: </a:t>
            </a:r>
            <a:r>
              <a:rPr lang="en-US" baseline="0" dirty="0">
                <a:latin typeface="Tahoma"/>
                <a:ea typeface="Tahoma"/>
                <a:cs typeface="Tahoma"/>
              </a:rPr>
              <a:t>OPNAVINST 6110.1J, removed mandatory ADSEP processing for PFA failures</a:t>
            </a:r>
          </a:p>
        </p:txBody>
      </p:sp>
      <p:sp>
        <p:nvSpPr>
          <p:cNvPr id="4" name="Slide Number Placeholder 3"/>
          <p:cNvSpPr>
            <a:spLocks noGrp="1"/>
          </p:cNvSpPr>
          <p:nvPr>
            <p:ph type="sldNum" sz="quarter" idx="10"/>
          </p:nvPr>
        </p:nvSpPr>
        <p:spPr/>
        <p:txBody>
          <a:bodyPr/>
          <a:lstStyle/>
          <a:p>
            <a:fld id="{3F48A653-A2B8-4CD6-AC92-8D0C1AFCB0BD}" type="slidenum">
              <a:rPr lang="en-US" smtClean="0"/>
              <a:t>5</a:t>
            </a:fld>
            <a:endParaRPr lang="en-US"/>
          </a:p>
        </p:txBody>
      </p:sp>
    </p:spTree>
    <p:extLst>
      <p:ext uri="{BB962C8B-B14F-4D97-AF65-F5344CB8AC3E}">
        <p14:creationId xmlns:p14="http://schemas.microsoft.com/office/powerpoint/2010/main" val="57824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r>
              <a:rPr lang="en-US" b="1" baseline="0" dirty="0">
                <a:latin typeface="Tahoma"/>
                <a:ea typeface="Tahoma"/>
                <a:cs typeface="Tahoma"/>
              </a:rPr>
              <a:t>:</a:t>
            </a:r>
            <a:endParaRPr lang="en-US" b="1" dirty="0">
              <a:latin typeface="Tahoma"/>
              <a:ea typeface="Tahoma"/>
              <a:cs typeface="Tahoma"/>
            </a:endParaRPr>
          </a:p>
          <a:p>
            <a:r>
              <a:rPr lang="en-US" dirty="0">
                <a:latin typeface="Tahoma"/>
                <a:ea typeface="Tahoma"/>
                <a:cs typeface="Tahoma"/>
              </a:rPr>
              <a:t>Inform CDT to always</a:t>
            </a:r>
            <a:r>
              <a:rPr lang="en-US" baseline="0" dirty="0">
                <a:latin typeface="Tahoma"/>
                <a:ea typeface="Tahoma"/>
                <a:cs typeface="Tahoma"/>
              </a:rPr>
              <a:t> v</a:t>
            </a:r>
            <a:r>
              <a:rPr lang="en-US" dirty="0">
                <a:latin typeface="Tahoma"/>
                <a:ea typeface="Tahoma"/>
                <a:cs typeface="Tahoma"/>
              </a:rPr>
              <a:t>erify current MPM and NAVADMINs that address HYT policy to determine</a:t>
            </a:r>
            <a:r>
              <a:rPr lang="en-US" baseline="0" dirty="0">
                <a:latin typeface="Tahoma"/>
                <a:ea typeface="Tahoma"/>
                <a:cs typeface="Tahoma"/>
              </a:rPr>
              <a:t> a member’s eligibility.</a:t>
            </a:r>
          </a:p>
          <a:p>
            <a:endParaRPr lang="en-US">
              <a:latin typeface="Tahoma"/>
              <a:ea typeface="Tahoma"/>
              <a:cs typeface="Tahoma"/>
            </a:endParaRPr>
          </a:p>
          <a:p>
            <a:r>
              <a:rPr lang="en-US" b="1" dirty="0">
                <a:latin typeface="Tahoma"/>
                <a:ea typeface="Tahoma"/>
                <a:cs typeface="Tahoma"/>
              </a:rPr>
              <a:t>Note:</a:t>
            </a:r>
            <a:r>
              <a:rPr lang="en-US" dirty="0">
                <a:latin typeface="Tahoma"/>
                <a:ea typeface="Tahoma"/>
                <a:cs typeface="Tahoma"/>
              </a:rPr>
              <a:t> SELRES/IRR/USNR-S1 have a higher Length of Service (LOS) Gate than AC/TAR. Example: E-5 SELRES HYT is 20 years. </a:t>
            </a:r>
          </a:p>
        </p:txBody>
      </p:sp>
      <p:sp>
        <p:nvSpPr>
          <p:cNvPr id="4" name="Slide Number Placeholder 3"/>
          <p:cNvSpPr>
            <a:spLocks noGrp="1"/>
          </p:cNvSpPr>
          <p:nvPr>
            <p:ph type="sldNum" sz="quarter" idx="5"/>
          </p:nvPr>
        </p:nvSpPr>
        <p:spPr/>
        <p:txBody>
          <a:bodyPr/>
          <a:lstStyle/>
          <a:p>
            <a:fld id="{3F48A653-A2B8-4CD6-AC92-8D0C1AFCB0BD}" type="slidenum">
              <a:rPr lang="en-US" smtClean="0"/>
              <a:t>6</a:t>
            </a:fld>
            <a:endParaRPr lang="en-US"/>
          </a:p>
        </p:txBody>
      </p:sp>
    </p:spTree>
    <p:extLst>
      <p:ext uri="{BB962C8B-B14F-4D97-AF65-F5344CB8AC3E}">
        <p14:creationId xmlns:p14="http://schemas.microsoft.com/office/powerpoint/2010/main" val="2288011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p>
          <a:p>
            <a:r>
              <a:rPr lang="en-US" dirty="0">
                <a:latin typeface="Tahoma"/>
                <a:ea typeface="Tahoma"/>
                <a:cs typeface="Tahoma"/>
              </a:rPr>
              <a:t>Review</a:t>
            </a:r>
            <a:r>
              <a:rPr lang="en-US" baseline="0" dirty="0">
                <a:latin typeface="Tahoma"/>
                <a:ea typeface="Tahoma"/>
                <a:cs typeface="Tahoma"/>
              </a:rPr>
              <a:t> HYT limits…discuss any recent changes if applicable.</a:t>
            </a:r>
            <a:endParaRPr lang="en-US" dirty="0">
              <a:latin typeface="Tahoma"/>
              <a:ea typeface="Tahoma"/>
              <a:cs typeface="Tahoma"/>
            </a:endParaRPr>
          </a:p>
        </p:txBody>
      </p:sp>
      <p:sp>
        <p:nvSpPr>
          <p:cNvPr id="4" name="Slide Number Placeholder 3"/>
          <p:cNvSpPr>
            <a:spLocks noGrp="1"/>
          </p:cNvSpPr>
          <p:nvPr>
            <p:ph type="sldNum" sz="quarter" idx="10"/>
          </p:nvPr>
        </p:nvSpPr>
        <p:spPr/>
        <p:txBody>
          <a:bodyPr/>
          <a:lstStyle/>
          <a:p>
            <a:fld id="{3F48A653-A2B8-4CD6-AC92-8D0C1AFCB0BD}" type="slidenum">
              <a:rPr lang="en-US" smtClean="0"/>
              <a:t>7</a:t>
            </a:fld>
            <a:endParaRPr lang="en-US"/>
          </a:p>
        </p:txBody>
      </p:sp>
    </p:spTree>
    <p:extLst>
      <p:ext uri="{BB962C8B-B14F-4D97-AF65-F5344CB8AC3E}">
        <p14:creationId xmlns:p14="http://schemas.microsoft.com/office/powerpoint/2010/main" val="2756173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ahoma"/>
                <a:ea typeface="Tahoma"/>
                <a:cs typeface="Tahoma"/>
              </a:rPr>
              <a:t>FACILITATOR</a:t>
            </a:r>
            <a:r>
              <a:rPr kumimoji="0" lang="en-US" sz="1200" b="1" i="0" u="none" strike="noStrike" kern="1200" cap="none" spc="0" normalizeH="0" baseline="0" noProof="0" dirty="0">
                <a:ln>
                  <a:noFill/>
                </a:ln>
                <a:solidFill>
                  <a:prstClr val="black"/>
                </a:solidFill>
                <a:effectLst/>
                <a:uLnTx/>
                <a:uFillTx/>
                <a:latin typeface="Tahoma"/>
                <a:ea typeface="Tahoma"/>
                <a:cs typeface="Tahoma"/>
              </a:rPr>
              <a:t> GUIDE:</a:t>
            </a:r>
            <a:endParaRPr lang="en-US" dirty="0">
              <a:latin typeface="Tahoma"/>
              <a:ea typeface="Tahoma"/>
              <a:cs typeface="Tahoma"/>
            </a:endParaRPr>
          </a:p>
          <a:p>
            <a:pPr marL="171450" indent="-171450">
              <a:buFont typeface="Wingdings" panose="05000000000000000000" pitchFamily="2" charset="2"/>
              <a:buChar char="§"/>
            </a:pPr>
            <a:r>
              <a:rPr lang="en-US" dirty="0">
                <a:latin typeface="Tahoma"/>
                <a:ea typeface="Tahoma"/>
                <a:cs typeface="Tahoma"/>
              </a:rPr>
              <a:t>Speak on unique/significant reenlistment ceremonies you have facilitated or witnessed that stood out (fun location, deployments, etc.).</a:t>
            </a:r>
          </a:p>
          <a:p>
            <a:pPr marL="171450" indent="-171450">
              <a:buFont typeface="Wingdings" panose="05000000000000000000" pitchFamily="2" charset="2"/>
              <a:buChar char="§"/>
            </a:pPr>
            <a:endParaRPr lang="en-US">
              <a:latin typeface="Tahoma"/>
              <a:ea typeface="Tahoma"/>
              <a:cs typeface="Tahoma"/>
            </a:endParaRPr>
          </a:p>
          <a:p>
            <a:pPr marL="171450" indent="-171450">
              <a:buFont typeface="Wingdings" panose="05000000000000000000" pitchFamily="2" charset="2"/>
              <a:buChar char="§"/>
            </a:pPr>
            <a:r>
              <a:rPr lang="en-US" dirty="0">
                <a:latin typeface="Tahoma"/>
                <a:ea typeface="Tahoma"/>
                <a:cs typeface="Tahoma"/>
              </a:rPr>
              <a:t>Early reenlistments:</a:t>
            </a:r>
          </a:p>
          <a:p>
            <a:pPr marL="457200" lvl="1" indent="-171450">
              <a:buFont typeface="Wingdings" panose="05000000000000000000" pitchFamily="2" charset="2"/>
              <a:buChar char="§"/>
            </a:pPr>
            <a:r>
              <a:rPr lang="en-US" dirty="0">
                <a:latin typeface="Tahoma"/>
                <a:ea typeface="Tahoma"/>
                <a:cs typeface="Tahoma"/>
              </a:rPr>
              <a:t>No</a:t>
            </a:r>
            <a:r>
              <a:rPr lang="en-US" baseline="0" dirty="0">
                <a:latin typeface="Tahoma"/>
                <a:ea typeface="Tahoma"/>
                <a:cs typeface="Tahoma"/>
              </a:rPr>
              <a:t> requirement to forward to PERS-811 for approval</a:t>
            </a:r>
          </a:p>
          <a:p>
            <a:pPr marL="457200" lvl="1" indent="-171450">
              <a:buFont typeface="Wingdings" panose="05000000000000000000" pitchFamily="2" charset="2"/>
              <a:buChar char="§"/>
            </a:pPr>
            <a:r>
              <a:rPr lang="en-US" baseline="0" dirty="0">
                <a:latin typeface="Tahoma"/>
                <a:ea typeface="Tahoma"/>
                <a:cs typeface="Tahoma"/>
              </a:rPr>
              <a:t>Applies to all Sailors regardless whether or not the member is subject to CWAY approval</a:t>
            </a:r>
          </a:p>
          <a:p>
            <a:pPr marL="457200" lvl="1" indent="-171450">
              <a:buFont typeface="Wingdings" panose="05000000000000000000" pitchFamily="2" charset="2"/>
              <a:buChar char="§"/>
            </a:pPr>
            <a:endParaRPr lang="en-US" baseline="0">
              <a:latin typeface="Tahoma"/>
              <a:ea typeface="Tahoma"/>
              <a:cs typeface="Tahoma"/>
            </a:endParaRPr>
          </a:p>
          <a:p>
            <a:pPr marL="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a:latin typeface="Tahoma"/>
                <a:ea typeface="Tahoma"/>
                <a:cs typeface="Tahoma"/>
              </a:rPr>
              <a:t>Conditional</a:t>
            </a:r>
            <a:r>
              <a:rPr lang="en-US" baseline="0" dirty="0">
                <a:latin typeface="Tahoma"/>
                <a:ea typeface="Tahoma"/>
                <a:cs typeface="Tahoma"/>
              </a:rPr>
              <a:t> reenlistments</a:t>
            </a:r>
            <a:r>
              <a:rPr lang="en-US" dirty="0">
                <a:latin typeface="Tahoma"/>
                <a:ea typeface="Tahoma"/>
                <a:cs typeface="Tahoma"/>
              </a:rPr>
              <a:t>:</a:t>
            </a:r>
          </a:p>
          <a:p>
            <a:pPr marL="45720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a:latin typeface="Tahoma"/>
                <a:ea typeface="Tahoma"/>
                <a:cs typeface="Tahoma"/>
              </a:rPr>
              <a:t>Required PERS-811 approval (AC),</a:t>
            </a:r>
            <a:r>
              <a:rPr lang="en-US" baseline="0" dirty="0">
                <a:latin typeface="Tahoma"/>
                <a:ea typeface="Tahoma"/>
                <a:cs typeface="Tahoma"/>
              </a:rPr>
              <a:t> PERS-812 approval for (RC)</a:t>
            </a:r>
          </a:p>
          <a:p>
            <a:pPr marL="45720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aseline="0" dirty="0">
                <a:latin typeface="Tahoma"/>
                <a:ea typeface="Tahoma"/>
                <a:cs typeface="Tahoma"/>
              </a:rPr>
              <a:t>Example of when this type may be required:  Sailor has 48 months of operative extension, are eligible for reenlistment and require a OBLISERV (i.e. Fleet Reserve to meet approved fleet reserve date) </a:t>
            </a:r>
          </a:p>
          <a:p>
            <a:pPr marL="45720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aseline="0" dirty="0">
                <a:latin typeface="Tahoma"/>
                <a:ea typeface="Tahoma"/>
                <a:cs typeface="Tahoma"/>
              </a:rPr>
              <a:t>See MPM 1160-030 for additional reasons for conditional reenlistments</a:t>
            </a:r>
            <a:endParaRPr lang="en-US" dirty="0">
              <a:latin typeface="Tahoma"/>
              <a:ea typeface="Tahoma"/>
              <a:cs typeface="Tahoma"/>
            </a:endParaRPr>
          </a:p>
          <a:p>
            <a:pPr marL="457200" lvl="1" indent="-171450">
              <a:buFont typeface="Wingdings" panose="05000000000000000000" pitchFamily="2" charset="2"/>
              <a:buChar char="§"/>
            </a:pPr>
            <a:endParaRPr lang="en-US">
              <a:latin typeface="Tahoma"/>
              <a:ea typeface="Tahoma"/>
              <a:cs typeface="Tahoma"/>
            </a:endParaRPr>
          </a:p>
        </p:txBody>
      </p:sp>
      <p:sp>
        <p:nvSpPr>
          <p:cNvPr id="4" name="Slide Number Placeholder 3"/>
          <p:cNvSpPr>
            <a:spLocks noGrp="1"/>
          </p:cNvSpPr>
          <p:nvPr>
            <p:ph type="sldNum" sz="quarter" idx="5"/>
          </p:nvPr>
        </p:nvSpPr>
        <p:spPr/>
        <p:txBody>
          <a:bodyPr/>
          <a:lstStyle/>
          <a:p>
            <a:fld id="{3F48A653-A2B8-4CD6-AC92-8D0C1AFCB0BD}" type="slidenum">
              <a:rPr lang="en-US" smtClean="0"/>
              <a:t>8</a:t>
            </a:fld>
            <a:endParaRPr lang="en-US"/>
          </a:p>
        </p:txBody>
      </p:sp>
    </p:spTree>
    <p:extLst>
      <p:ext uri="{BB962C8B-B14F-4D97-AF65-F5344CB8AC3E}">
        <p14:creationId xmlns:p14="http://schemas.microsoft.com/office/powerpoint/2010/main" val="863339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Tahoma"/>
                <a:ea typeface="Tahoma"/>
                <a:cs typeface="Tahoma"/>
              </a:rPr>
              <a:t>FACILITATOR</a:t>
            </a:r>
            <a:r>
              <a:rPr kumimoji="0" lang="en-US" sz="1200" b="1" i="0" u="none" strike="noStrike" kern="1200" cap="none" spc="0" normalizeH="0" baseline="0" noProof="0" dirty="0">
                <a:ln>
                  <a:noFill/>
                </a:ln>
                <a:solidFill>
                  <a:prstClr val="black"/>
                </a:solidFill>
                <a:effectLst/>
                <a:uLnTx/>
                <a:uFillTx/>
                <a:latin typeface="Tahoma"/>
                <a:ea typeface="Tahoma"/>
                <a:cs typeface="Tahoma"/>
              </a:rPr>
              <a:t> GUIDE: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ahoma"/>
                <a:ea typeface="Tahoma"/>
                <a:cs typeface="Tahoma"/>
              </a:rPr>
              <a:t>Ensure to emphasize that Senior Enlisted cannot administer the Oath of Enlistment.  This also includes civilian family members (spouse, kids, etc.).</a:t>
            </a:r>
            <a:endParaRPr lang="en-US" sz="1200" b="1" i="0" u="none" strike="noStrike" kern="1200" cap="none" spc="0" normalizeH="0" baseline="0" noProof="0" dirty="0">
              <a:ln>
                <a:noFill/>
              </a:ln>
              <a:solidFill>
                <a:prstClr val="black"/>
              </a:solidFill>
              <a:effectLst/>
              <a:uLnTx/>
              <a:uFillTx/>
              <a:latin typeface="Tahoma"/>
              <a:ea typeface="Tahoma"/>
              <a:cs typeface="Tahom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a:latin typeface="Tahoma"/>
              <a:ea typeface="Tahoma"/>
              <a:cs typeface="Tahoma"/>
            </a:endParaRPr>
          </a:p>
          <a:p>
            <a:r>
              <a:rPr lang="en-US" b="1" dirty="0">
                <a:latin typeface="Tahoma"/>
                <a:ea typeface="Tahoma"/>
                <a:cs typeface="Tahoma"/>
              </a:rPr>
              <a:t>Who</a:t>
            </a:r>
            <a:r>
              <a:rPr lang="en-US" dirty="0">
                <a:latin typeface="Tahoma"/>
                <a:ea typeface="Tahoma"/>
                <a:cs typeface="Tahoma"/>
              </a:rPr>
              <a:t>: Per reference (a)  (10 U.S.C. 502(a) ), the President, the Vice-President, the Secretary of Defense, any commissioned officer, and any other person designated under regulations prescribed by the Secretary of Defense may administer the reenlistment oath.  Senior enlisted </a:t>
            </a:r>
            <a:r>
              <a:rPr lang="en-US" b="1" dirty="0">
                <a:latin typeface="Tahoma"/>
                <a:ea typeface="Tahoma"/>
                <a:cs typeface="Tahoma"/>
              </a:rPr>
              <a:t>CANNOT</a:t>
            </a:r>
            <a:r>
              <a:rPr lang="en-US" dirty="0">
                <a:latin typeface="Tahoma"/>
                <a:ea typeface="Tahoma"/>
                <a:cs typeface="Tahoma"/>
              </a:rPr>
              <a:t> officially administer the Oath of Enlistment </a:t>
            </a:r>
          </a:p>
          <a:p>
            <a:endParaRPr lang="en-US"/>
          </a:p>
          <a:p>
            <a:r>
              <a:rPr lang="en-US" b="1" dirty="0">
                <a:latin typeface="Tahoma"/>
                <a:ea typeface="Tahoma"/>
                <a:cs typeface="Tahoma"/>
              </a:rPr>
              <a:t>Where</a:t>
            </a:r>
            <a:r>
              <a:rPr lang="en-US" dirty="0">
                <a:latin typeface="Tahoma"/>
                <a:ea typeface="Tahoma"/>
                <a:cs typeface="Tahoma"/>
              </a:rPr>
              <a:t>: Each reenlistment shall be performed in uniform and should be memorable with the right tone and venue to reflect pride, professionalism, respect, and dignity for the oath and the United States Navy.  Examples include members command (standing on the anchor, under the ship while in dry dock, etc.), sporting events (on the field during a game), landmarks (USS MIDWAY, beach), or a location significant to the member.  </a:t>
            </a:r>
            <a:endParaRPr lang="en-US" dirty="0"/>
          </a:p>
          <a:p>
            <a:endParaRPr lang="en-US"/>
          </a:p>
          <a:p>
            <a:r>
              <a:rPr lang="en-US" b="1" dirty="0">
                <a:latin typeface="Tahoma"/>
                <a:ea typeface="Tahoma"/>
                <a:cs typeface="Tahoma"/>
              </a:rPr>
              <a:t>Attire</a:t>
            </a:r>
            <a:r>
              <a:rPr lang="en-US" dirty="0">
                <a:latin typeface="Tahoma"/>
                <a:ea typeface="Tahoma"/>
                <a:cs typeface="Tahoma"/>
              </a:rPr>
              <a:t>: Both the Sailor reenlisting and the reenlisting officer are required to be in uniform.</a:t>
            </a:r>
            <a:endParaRPr lang="en-US" dirty="0"/>
          </a:p>
        </p:txBody>
      </p:sp>
      <p:sp>
        <p:nvSpPr>
          <p:cNvPr id="4" name="Slide Number Placeholder 3"/>
          <p:cNvSpPr>
            <a:spLocks noGrp="1"/>
          </p:cNvSpPr>
          <p:nvPr>
            <p:ph type="sldNum" sz="quarter" idx="5"/>
          </p:nvPr>
        </p:nvSpPr>
        <p:spPr/>
        <p:txBody>
          <a:bodyPr/>
          <a:lstStyle/>
          <a:p>
            <a:fld id="{3F48A653-A2B8-4CD6-AC92-8D0C1AFCB0BD}" type="slidenum">
              <a:rPr lang="en-US" smtClean="0"/>
              <a:t>9</a:t>
            </a:fld>
            <a:endParaRPr lang="en-US"/>
          </a:p>
        </p:txBody>
      </p:sp>
    </p:spTree>
    <p:extLst>
      <p:ext uri="{BB962C8B-B14F-4D97-AF65-F5344CB8AC3E}">
        <p14:creationId xmlns:p14="http://schemas.microsoft.com/office/powerpoint/2010/main" val="1612695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endParaRPr lang="en-US">
              <a:latin typeface="Tahoma"/>
              <a:ea typeface="Tahoma"/>
              <a:cs typeface="Tahoma"/>
            </a:endParaRPr>
          </a:p>
          <a:p>
            <a:r>
              <a:rPr lang="en-US" dirty="0">
                <a:latin typeface="Tahoma"/>
                <a:ea typeface="Tahoma"/>
                <a:cs typeface="Tahoma"/>
              </a:rPr>
              <a:t>None.</a:t>
            </a:r>
            <a:endParaRPr lang="en-US" dirty="0">
              <a:latin typeface="Calibri"/>
              <a:ea typeface="Tahoma"/>
              <a:cs typeface="Calibri"/>
            </a:endParaRPr>
          </a:p>
          <a:p>
            <a:endParaRPr lang="en-US">
              <a:latin typeface="Calibri"/>
              <a:ea typeface="Tahoma"/>
              <a:cs typeface="Calibri"/>
            </a:endParaRPr>
          </a:p>
        </p:txBody>
      </p:sp>
      <p:sp>
        <p:nvSpPr>
          <p:cNvPr id="4" name="Slide Number Placeholder 3"/>
          <p:cNvSpPr>
            <a:spLocks noGrp="1"/>
          </p:cNvSpPr>
          <p:nvPr>
            <p:ph type="sldNum" sz="quarter" idx="5"/>
          </p:nvPr>
        </p:nvSpPr>
        <p:spPr/>
        <p:txBody>
          <a:bodyPr/>
          <a:lstStyle/>
          <a:p>
            <a:fld id="{3F48A653-A2B8-4CD6-AC92-8D0C1AFCB0BD}" type="slidenum">
              <a:rPr lang="en-US" smtClean="0"/>
              <a:t>10</a:t>
            </a:fld>
            <a:endParaRPr lang="en-US"/>
          </a:p>
        </p:txBody>
      </p:sp>
    </p:spTree>
    <p:extLst>
      <p:ext uri="{BB962C8B-B14F-4D97-AF65-F5344CB8AC3E}">
        <p14:creationId xmlns:p14="http://schemas.microsoft.com/office/powerpoint/2010/main" val="3598155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00205"/>
            <a:ext cx="7772400" cy="1909763"/>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143000" y="3909609"/>
            <a:ext cx="6858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Tree>
    <p:extLst>
      <p:ext uri="{BB962C8B-B14F-4D97-AF65-F5344CB8AC3E}">
        <p14:creationId xmlns:p14="http://schemas.microsoft.com/office/powerpoint/2010/main" val="2204296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mj-lt"/>
              </a:defRPr>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2597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1823170"/>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049143"/>
            <a:ext cx="78867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25904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7073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4" y="365129"/>
            <a:ext cx="5654581"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7801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43494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4693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3" y="457200"/>
            <a:ext cx="5629643" cy="1072342"/>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1596050"/>
            <a:ext cx="4629150" cy="426500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96044"/>
            <a:ext cx="2949178" cy="4272944"/>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Tree>
    <p:extLst>
      <p:ext uri="{BB962C8B-B14F-4D97-AF65-F5344CB8AC3E}">
        <p14:creationId xmlns:p14="http://schemas.microsoft.com/office/powerpoint/2010/main" val="3578147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3" y="457201"/>
            <a:ext cx="5654581" cy="1022465"/>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1546167"/>
            <a:ext cx="4629150" cy="4314884"/>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629841" y="1554104"/>
            <a:ext cx="2949178" cy="4314884"/>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Tree>
    <p:extLst>
      <p:ext uri="{BB962C8B-B14F-4D97-AF65-F5344CB8AC3E}">
        <p14:creationId xmlns:p14="http://schemas.microsoft.com/office/powerpoint/2010/main" val="318596427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microsoft.com/office/2007/relationships/hdphoto" Target="../media/hdphoto1.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92351" y="326352"/>
            <a:ext cx="5630834" cy="1325563"/>
          </a:xfrm>
          <a:prstGeom prst="rect">
            <a:avLst/>
          </a:prstGeom>
          <a:noFill/>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43298" y="1899765"/>
            <a:ext cx="7886700" cy="410135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a:extLst>
              <a:ext uri="{FF2B5EF4-FFF2-40B4-BE49-F238E27FC236}">
                <a16:creationId xmlns:a16="http://schemas.microsoft.com/office/drawing/2014/main" id="{05A7410E-165C-4FEB-8ECB-48D4F677F9C7}"/>
              </a:ext>
            </a:extLst>
          </p:cNvPr>
          <p:cNvPicPr>
            <a:picLocks noChangeAspect="1"/>
          </p:cNvPicPr>
          <p:nvPr/>
        </p:nvPicPr>
        <p:blipFill>
          <a:blip r:embed="rId11" cstate="hqprint">
            <a:alphaModFix/>
            <a:extLst>
              <a:ext uri="{28A0092B-C50C-407E-A947-70E740481C1C}">
                <a14:useLocalDpi xmlns:a14="http://schemas.microsoft.com/office/drawing/2010/main" val="0"/>
              </a:ext>
            </a:extLst>
          </a:blip>
          <a:stretch>
            <a:fillRect/>
          </a:stretch>
        </p:blipFill>
        <p:spPr>
          <a:xfrm>
            <a:off x="7787898" y="6027800"/>
            <a:ext cx="1297086" cy="749211"/>
          </a:xfrm>
          <a:prstGeom prst="rect">
            <a:avLst/>
          </a:prstGeom>
          <a:solidFill>
            <a:schemeClr val="accent5">
              <a:lumMod val="75000"/>
            </a:schemeClr>
          </a:solidFill>
        </p:spPr>
      </p:pic>
      <p:pic>
        <p:nvPicPr>
          <p:cNvPr id="4" name="Picture 3">
            <a:extLst>
              <a:ext uri="{FF2B5EF4-FFF2-40B4-BE49-F238E27FC236}">
                <a16:creationId xmlns:a16="http://schemas.microsoft.com/office/drawing/2014/main" id="{D97ABB79-FF08-A33C-16BA-4904BDA35BF4}"/>
              </a:ext>
            </a:extLst>
          </p:cNvPr>
          <p:cNvPicPr>
            <a:picLocks noChangeAspect="1"/>
          </p:cNvPicPr>
          <p:nvPr userDrawn="1"/>
        </p:nvPicPr>
        <p:blipFill>
          <a:blip r:embed="rId12">
            <a:alphaModFix amt="92000"/>
            <a:extLst>
              <a:ext uri="{BEBA8EAE-BF5A-486C-A8C5-ECC9F3942E4B}">
                <a14:imgProps xmlns:a14="http://schemas.microsoft.com/office/drawing/2010/main">
                  <a14:imgLayer r:embed="rId13">
                    <a14:imgEffect>
                      <a14:colorTemperature colorTemp="5684"/>
                    </a14:imgEffect>
                    <a14:imgEffect>
                      <a14:saturation sat="98000"/>
                    </a14:imgEffect>
                  </a14:imgLayer>
                </a14:imgProps>
              </a:ext>
            </a:extLst>
          </a:blip>
          <a:stretch>
            <a:fillRect/>
          </a:stretch>
        </p:blipFill>
        <p:spPr>
          <a:xfrm>
            <a:off x="7861955" y="209045"/>
            <a:ext cx="1077861" cy="1167268"/>
          </a:xfrm>
          <a:prstGeom prst="rect">
            <a:avLst/>
          </a:prstGeom>
        </p:spPr>
      </p:pic>
    </p:spTree>
    <p:extLst>
      <p:ext uri="{BB962C8B-B14F-4D97-AF65-F5344CB8AC3E}">
        <p14:creationId xmlns:p14="http://schemas.microsoft.com/office/powerpoint/2010/main" val="1979308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ctr" defTabSz="914377"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Wingdings" panose="05000000000000000000" pitchFamily="2" charset="2"/>
        <a:buChar char="§"/>
        <a:defRPr sz="2800" kern="1200">
          <a:solidFill>
            <a:schemeClr val="bg2"/>
          </a:solidFill>
          <a:latin typeface="+mj-lt"/>
          <a:ea typeface="+mn-ea"/>
          <a:cs typeface="+mn-cs"/>
        </a:defRPr>
      </a:lvl1pPr>
      <a:lvl2pPr marL="685783" indent="-228594" algn="l" defTabSz="914377" rtl="0" eaLnBrk="1" latinLnBrk="0" hangingPunct="1">
        <a:lnSpc>
          <a:spcPct val="90000"/>
        </a:lnSpc>
        <a:spcBef>
          <a:spcPts val="500"/>
        </a:spcBef>
        <a:buFont typeface="Wingdings" panose="05000000000000000000" pitchFamily="2" charset="2"/>
        <a:buChar char="§"/>
        <a:defRPr sz="2400" kern="1200">
          <a:solidFill>
            <a:schemeClr val="bg2"/>
          </a:solidFill>
          <a:latin typeface="+mj-lt"/>
          <a:ea typeface="+mn-ea"/>
          <a:cs typeface="+mn-cs"/>
        </a:defRPr>
      </a:lvl2pPr>
      <a:lvl3pPr marL="1142971" indent="-228594" algn="l" defTabSz="914377" rtl="0" eaLnBrk="1" latinLnBrk="0" hangingPunct="1">
        <a:lnSpc>
          <a:spcPct val="90000"/>
        </a:lnSpc>
        <a:spcBef>
          <a:spcPts val="500"/>
        </a:spcBef>
        <a:buFont typeface="Wingdings" panose="05000000000000000000" pitchFamily="2" charset="2"/>
        <a:buChar char="§"/>
        <a:defRPr sz="2000" kern="1200">
          <a:solidFill>
            <a:schemeClr val="bg2"/>
          </a:solidFill>
          <a:latin typeface="+mj-lt"/>
          <a:ea typeface="+mn-ea"/>
          <a:cs typeface="+mn-cs"/>
        </a:defRPr>
      </a:lvl3pPr>
      <a:lvl4pPr marL="1600160" indent="-228594" algn="l" defTabSz="914377" rtl="0" eaLnBrk="1" latinLnBrk="0" hangingPunct="1">
        <a:lnSpc>
          <a:spcPct val="90000"/>
        </a:lnSpc>
        <a:spcBef>
          <a:spcPts val="500"/>
        </a:spcBef>
        <a:buFont typeface="Wingdings" panose="05000000000000000000" pitchFamily="2" charset="2"/>
        <a:buChar char="§"/>
        <a:defRPr sz="1800" kern="1200">
          <a:solidFill>
            <a:schemeClr val="bg2"/>
          </a:solidFill>
          <a:latin typeface="+mj-lt"/>
          <a:ea typeface="+mn-ea"/>
          <a:cs typeface="+mn-cs"/>
        </a:defRPr>
      </a:lvl4pPr>
      <a:lvl5pPr marL="2057349" indent="-228594" algn="l" defTabSz="914377" rtl="0" eaLnBrk="1" latinLnBrk="0" hangingPunct="1">
        <a:lnSpc>
          <a:spcPct val="90000"/>
        </a:lnSpc>
        <a:spcBef>
          <a:spcPts val="500"/>
        </a:spcBef>
        <a:buFont typeface="Wingdings" panose="05000000000000000000" pitchFamily="2" charset="2"/>
        <a:buChar char="§"/>
        <a:defRPr sz="1800" kern="1200">
          <a:solidFill>
            <a:schemeClr val="bg2"/>
          </a:solidFill>
          <a:latin typeface="+mj-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ynavyhr.navy.mil/Career-Management/Community-Management/Enlisted-Career-Admin/High-Year-Tenur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22A7AA5-5806-B9C4-F48C-AC9094BC14C8}"/>
              </a:ext>
            </a:extLst>
          </p:cNvPr>
          <p:cNvSpPr>
            <a:spLocks noGrp="1"/>
          </p:cNvSpPr>
          <p:nvPr>
            <p:ph type="subTitle" idx="1"/>
          </p:nvPr>
        </p:nvSpPr>
        <p:spPr>
          <a:xfrm>
            <a:off x="0" y="3618276"/>
            <a:ext cx="9144000" cy="1655763"/>
          </a:xfrm>
        </p:spPr>
        <p:txBody>
          <a:bodyPr>
            <a:normAutofit/>
          </a:bodyPr>
          <a:lstStyle/>
          <a:p>
            <a:pPr algn="l"/>
            <a:endParaRPr lang="en-US" sz="1800"/>
          </a:p>
          <a:p>
            <a:endParaRPr lang="en-US" sz="1800"/>
          </a:p>
          <a:p>
            <a:r>
              <a:rPr lang="en-US" sz="1800"/>
              <a:t> </a:t>
            </a:r>
            <a:r>
              <a:rPr lang="en-US" sz="3600"/>
              <a:t>Reenlistments and Contract Extensions</a:t>
            </a:r>
          </a:p>
        </p:txBody>
      </p:sp>
      <p:sp>
        <p:nvSpPr>
          <p:cNvPr id="5" name="TextBox 4">
            <a:extLst>
              <a:ext uri="{FF2B5EF4-FFF2-40B4-BE49-F238E27FC236}">
                <a16:creationId xmlns:a16="http://schemas.microsoft.com/office/drawing/2014/main" id="{8CBF2D0D-49AD-7477-F61F-1DA213617EA5}"/>
              </a:ext>
            </a:extLst>
          </p:cNvPr>
          <p:cNvSpPr txBox="1"/>
          <p:nvPr/>
        </p:nvSpPr>
        <p:spPr>
          <a:xfrm>
            <a:off x="617219" y="1524195"/>
            <a:ext cx="8081011" cy="2185214"/>
          </a:xfrm>
          <a:prstGeom prst="rect">
            <a:avLst/>
          </a:prstGeom>
          <a:noFill/>
        </p:spPr>
        <p:txBody>
          <a:bodyPr wrap="square">
            <a:spAutoFit/>
          </a:bodyPr>
          <a:lstStyle/>
          <a:p>
            <a:pPr algn="ctr"/>
            <a:endParaRPr lang="en-US" sz="800">
              <a:solidFill>
                <a:srgbClr val="000000"/>
              </a:solidFill>
              <a:latin typeface="Rockwell" panose="02060603020205020403" pitchFamily="18" charset="0"/>
            </a:endParaRPr>
          </a:p>
          <a:p>
            <a:pPr algn="ctr"/>
            <a:endParaRPr lang="en-US" sz="800">
              <a:latin typeface="Rockwell" panose="02060603020205020403" pitchFamily="18" charset="0"/>
            </a:endParaRPr>
          </a:p>
          <a:p>
            <a:pPr algn="ctr"/>
            <a:r>
              <a:rPr lang="en-US" sz="6000">
                <a:solidFill>
                  <a:srgbClr val="E8AF10"/>
                </a:solidFill>
                <a:latin typeface="+mj-lt"/>
              </a:rPr>
              <a:t>Career Development Training Course</a:t>
            </a:r>
          </a:p>
        </p:txBody>
      </p:sp>
    </p:spTree>
    <p:extLst>
      <p:ext uri="{BB962C8B-B14F-4D97-AF65-F5344CB8AC3E}">
        <p14:creationId xmlns:p14="http://schemas.microsoft.com/office/powerpoint/2010/main" val="3483012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1070869" y="154271"/>
            <a:ext cx="6593980" cy="1325563"/>
          </a:xfrm>
        </p:spPr>
        <p:txBody>
          <a:bodyPr>
            <a:normAutofit/>
          </a:bodyPr>
          <a:lstStyle/>
          <a:p>
            <a:r>
              <a:rPr lang="en-US" sz="3600"/>
              <a:t>Extension of Enlistments</a:t>
            </a:r>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452174" y="1479833"/>
            <a:ext cx="8341887" cy="4855653"/>
          </a:xfrm>
        </p:spPr>
        <p:txBody>
          <a:bodyPr vert="horz" lIns="91440" tIns="45720" rIns="91440" bIns="45720" rtlCol="0" anchor="t">
            <a:normAutofit/>
          </a:bodyPr>
          <a:lstStyle/>
          <a:p>
            <a:pPr marL="227965" indent="-227965"/>
            <a:r>
              <a:rPr lang="en-US" sz="2400" dirty="0"/>
              <a:t>MILPERSMAN 1160-040</a:t>
            </a:r>
          </a:p>
          <a:p>
            <a:pPr marL="227965" indent="-227965"/>
            <a:endParaRPr lang="en-US" sz="2400" dirty="0">
              <a:ea typeface="Tahoma"/>
              <a:cs typeface="Tahoma"/>
            </a:endParaRPr>
          </a:p>
          <a:p>
            <a:pPr marL="227965" indent="-227965"/>
            <a:r>
              <a:rPr lang="en-US" sz="2400" dirty="0"/>
              <a:t>Conditional:</a:t>
            </a:r>
            <a:endParaRPr lang="en-US" sz="2400" dirty="0">
              <a:ea typeface="Tahoma"/>
              <a:cs typeface="Tahoma"/>
            </a:endParaRPr>
          </a:p>
          <a:p>
            <a:pPr marL="685165" marR="10795" lvl="1" indent="-227965"/>
            <a:r>
              <a:rPr lang="en-US" dirty="0"/>
              <a:t>Extensions are executed as prescribed and are for periods of 1-48 months.</a:t>
            </a:r>
          </a:p>
          <a:p>
            <a:pPr marL="685165" marR="10795" lvl="1" indent="-227965"/>
            <a:endParaRPr lang="en-US" dirty="0">
              <a:ea typeface="Tahoma"/>
              <a:cs typeface="Tahoma"/>
            </a:endParaRPr>
          </a:p>
          <a:p>
            <a:pPr marL="227965" indent="-227965"/>
            <a:r>
              <a:rPr lang="en-US" sz="2400" dirty="0"/>
              <a:t>Dates:</a:t>
            </a:r>
            <a:endParaRPr lang="en-US" sz="2400" dirty="0">
              <a:ea typeface="Tahoma"/>
              <a:cs typeface="Tahoma"/>
            </a:endParaRPr>
          </a:p>
          <a:p>
            <a:pPr marL="685165" lvl="1" indent="-227965"/>
            <a:r>
              <a:rPr lang="en-US" dirty="0"/>
              <a:t>Execution date = the date signed</a:t>
            </a:r>
            <a:endParaRPr lang="en-US" dirty="0">
              <a:ea typeface="Tahoma"/>
              <a:cs typeface="Tahoma"/>
            </a:endParaRPr>
          </a:p>
          <a:p>
            <a:pPr marL="685165" lvl="1" indent="-227965"/>
            <a:r>
              <a:rPr lang="en-US" dirty="0"/>
              <a:t>Operative date = date the extension goes into effect (EAOS + 1 day)</a:t>
            </a:r>
            <a:endParaRPr lang="en-US" dirty="0">
              <a:ea typeface="Tahoma"/>
              <a:cs typeface="Tahoma"/>
            </a:endParaRPr>
          </a:p>
          <a:p>
            <a:pPr marL="0" indent="0">
              <a:buNone/>
            </a:pPr>
            <a:endParaRPr lang="en-US" dirty="0"/>
          </a:p>
        </p:txBody>
      </p:sp>
    </p:spTree>
    <p:extLst>
      <p:ext uri="{BB962C8B-B14F-4D97-AF65-F5344CB8AC3E}">
        <p14:creationId xmlns:p14="http://schemas.microsoft.com/office/powerpoint/2010/main" val="800634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633964" y="156535"/>
            <a:ext cx="7161139" cy="1325563"/>
          </a:xfrm>
        </p:spPr>
        <p:txBody>
          <a:bodyPr>
            <a:normAutofit/>
          </a:bodyPr>
          <a:lstStyle/>
          <a:p>
            <a:r>
              <a:rPr lang="en-US" sz="3600">
                <a:solidFill>
                  <a:srgbClr val="E8AF10"/>
                </a:solidFill>
              </a:rPr>
              <a:t>Reasons to Extend Enlistment</a:t>
            </a:r>
            <a:endParaRPr lang="en-US" sz="3600"/>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443298" y="1482098"/>
            <a:ext cx="8152062" cy="5101582"/>
          </a:xfrm>
        </p:spPr>
        <p:txBody>
          <a:bodyPr vert="horz" lIns="91440" tIns="45720" rIns="91440" bIns="45720" rtlCol="0" anchor="t">
            <a:normAutofit/>
          </a:bodyPr>
          <a:lstStyle/>
          <a:p>
            <a:pPr marL="685165" lvl="1" indent="-227965"/>
            <a:endParaRPr lang="en-US" sz="400" baseline="-25000">
              <a:ea typeface="Tahoma"/>
              <a:cs typeface="Tahoma"/>
            </a:endParaRPr>
          </a:p>
          <a:p>
            <a:pPr marL="227965" marR="2540" indent="-227965"/>
            <a:r>
              <a:rPr lang="en-US" sz="2400" dirty="0"/>
              <a:t>COs and OICs can authorize extensions without PERS approval, if they are for one of the following reasons:</a:t>
            </a:r>
            <a:endParaRPr lang="en-US" sz="2400" dirty="0">
              <a:ea typeface="Tahoma"/>
              <a:cs typeface="Tahoma"/>
            </a:endParaRPr>
          </a:p>
          <a:p>
            <a:pPr marL="685165" lvl="1" indent="-227965"/>
            <a:r>
              <a:rPr lang="en-US" sz="2200" dirty="0"/>
              <a:t>Match EAOS with PRD</a:t>
            </a:r>
            <a:endParaRPr lang="en-US" sz="2200" dirty="0">
              <a:ea typeface="Tahoma"/>
              <a:cs typeface="Tahoma"/>
            </a:endParaRPr>
          </a:p>
          <a:p>
            <a:pPr marL="685165" lvl="1" indent="-227965"/>
            <a:r>
              <a:rPr lang="en-US" sz="2200" dirty="0"/>
              <a:t>Obtain Maternity Care Benefits (self or spouse)</a:t>
            </a:r>
            <a:endParaRPr lang="en-US" sz="2200" dirty="0">
              <a:ea typeface="Tahoma"/>
              <a:cs typeface="Tahoma"/>
            </a:endParaRPr>
          </a:p>
          <a:p>
            <a:pPr marL="685165" lvl="1" indent="-227965"/>
            <a:r>
              <a:rPr lang="en-US" sz="2200" dirty="0"/>
              <a:t>Obtain OBLISERV for Orders</a:t>
            </a:r>
            <a:endParaRPr lang="en-US" sz="2200" dirty="0">
              <a:ea typeface="Tahoma"/>
              <a:cs typeface="Tahoma"/>
            </a:endParaRPr>
          </a:p>
          <a:p>
            <a:pPr marL="685165" marR="3175" lvl="1" indent="-227965"/>
            <a:r>
              <a:rPr lang="en-US" sz="2200" dirty="0"/>
              <a:t>Obtain OBLISERV as required by Navy directives, NAVADMIN, or MILPERSMAN (ex. to Fleet Reserve/Retirement date or HYT)</a:t>
            </a:r>
            <a:endParaRPr lang="en-US" sz="2200" dirty="0">
              <a:ea typeface="Tahoma"/>
              <a:cs typeface="Tahoma"/>
            </a:endParaRPr>
          </a:p>
          <a:p>
            <a:pPr marL="685165" marR="3175" lvl="1" indent="-227965"/>
            <a:endParaRPr lang="en-US">
              <a:ea typeface="Tahoma"/>
              <a:cs typeface="Tahoma"/>
            </a:endParaRPr>
          </a:p>
          <a:p>
            <a:pPr marL="342900" marR="3175" indent="-342900"/>
            <a:r>
              <a:rPr lang="en-US" sz="2400" dirty="0">
                <a:ea typeface="Tahoma"/>
                <a:cs typeface="Tahoma"/>
              </a:rPr>
              <a:t>Exception: Nuclear Trained Sailors seeking extensions beyond 23 months require approval from OPNAV N133</a:t>
            </a:r>
            <a:r>
              <a:rPr lang="en-US" sz="2200" dirty="0">
                <a:ea typeface="Tahoma"/>
                <a:cs typeface="Tahoma"/>
              </a:rPr>
              <a:t>.</a:t>
            </a:r>
          </a:p>
        </p:txBody>
      </p:sp>
    </p:spTree>
    <p:extLst>
      <p:ext uri="{BB962C8B-B14F-4D97-AF65-F5344CB8AC3E}">
        <p14:creationId xmlns:p14="http://schemas.microsoft.com/office/powerpoint/2010/main" val="2115213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868948" y="189874"/>
            <a:ext cx="6759617" cy="1325563"/>
          </a:xfrm>
        </p:spPr>
        <p:txBody>
          <a:bodyPr>
            <a:noAutofit/>
          </a:bodyPr>
          <a:lstStyle/>
          <a:p>
            <a:r>
              <a:rPr lang="en-US" sz="3600">
                <a:solidFill>
                  <a:srgbClr val="E8AF10"/>
                </a:solidFill>
              </a:rPr>
              <a:t>Cancellation of Extensions</a:t>
            </a:r>
            <a:endParaRPr lang="en-US" sz="3600"/>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452176" y="1234440"/>
            <a:ext cx="7886700" cy="5334000"/>
          </a:xfrm>
        </p:spPr>
        <p:txBody>
          <a:bodyPr vert="horz" lIns="91440" tIns="45720" rIns="91440" bIns="45720" rtlCol="0" anchor="t">
            <a:normAutofit/>
          </a:bodyPr>
          <a:lstStyle/>
          <a:p>
            <a:pPr marL="227965" indent="-227965"/>
            <a:endParaRPr lang="en-US" sz="1000" dirty="0">
              <a:ea typeface="Tahoma"/>
              <a:cs typeface="Tahoma"/>
            </a:endParaRPr>
          </a:p>
          <a:p>
            <a:pPr marL="227965" indent="-227965"/>
            <a:r>
              <a:rPr lang="en-US" sz="2400" dirty="0"/>
              <a:t>Extensions may be cancelled if: </a:t>
            </a:r>
          </a:p>
          <a:p>
            <a:pPr marL="684530" lvl="1" indent="-227965"/>
            <a:r>
              <a:rPr lang="en-US" sz="2000" dirty="0"/>
              <a:t>Sailor extends for benefit, but it is not received through NO fault of their own.</a:t>
            </a:r>
            <a:endParaRPr lang="en-US" sz="2000" dirty="0">
              <a:ea typeface="Tahoma"/>
              <a:cs typeface="Tahoma"/>
            </a:endParaRPr>
          </a:p>
          <a:p>
            <a:pPr marL="685165" lvl="1" indent="-227965"/>
            <a:r>
              <a:rPr lang="en-US" sz="2000" dirty="0"/>
              <a:t>Disenrolled from specialized course through NO fault of their own.</a:t>
            </a:r>
            <a:endParaRPr lang="en-US" sz="2000" dirty="0">
              <a:ea typeface="Tahoma"/>
              <a:cs typeface="Tahoma"/>
            </a:endParaRPr>
          </a:p>
          <a:p>
            <a:pPr marL="685165" lvl="1" indent="-227965"/>
            <a:r>
              <a:rPr lang="en-US" sz="2000" dirty="0"/>
              <a:t>Reenlists beyond the current SEAOS date.</a:t>
            </a:r>
          </a:p>
          <a:p>
            <a:pPr marL="685165" lvl="1" indent="-227965"/>
            <a:r>
              <a:rPr lang="en-US" sz="2000" dirty="0"/>
              <a:t>Is no longer recommended for retention:</a:t>
            </a:r>
            <a:endParaRPr lang="en-US" sz="2000" dirty="0">
              <a:ea typeface="Tahoma"/>
              <a:cs typeface="Tahoma"/>
            </a:endParaRPr>
          </a:p>
          <a:p>
            <a:pPr marL="1142365" lvl="2" indent="-227965"/>
            <a:r>
              <a:rPr lang="en-US" dirty="0"/>
              <a:t>Evaluation</a:t>
            </a:r>
            <a:endParaRPr lang="en-US" dirty="0">
              <a:ea typeface="Tahoma"/>
              <a:cs typeface="Tahoma"/>
            </a:endParaRPr>
          </a:p>
          <a:p>
            <a:pPr marL="1142365" lvl="2" indent="-227965"/>
            <a:r>
              <a:rPr lang="en-US"/>
              <a:t>Loss of required security clearance</a:t>
            </a:r>
            <a:endParaRPr lang="en-US">
              <a:ea typeface="Tahoma"/>
              <a:cs typeface="Tahoma"/>
            </a:endParaRPr>
          </a:p>
          <a:p>
            <a:pPr marL="685165" lvl="1" indent="-227965"/>
            <a:r>
              <a:rPr lang="en-US" sz="2000" dirty="0"/>
              <a:t>Is found to be not physically qualified.</a:t>
            </a:r>
          </a:p>
          <a:p>
            <a:pPr marL="685165" lvl="1" indent="-227965"/>
            <a:endParaRPr lang="en-US" sz="2000" dirty="0"/>
          </a:p>
          <a:p>
            <a:pPr marL="0" indent="0">
              <a:buNone/>
            </a:pPr>
            <a:r>
              <a:rPr lang="en-US" sz="2400" dirty="0">
                <a:ea typeface="Tahoma"/>
                <a:cs typeface="Tahoma"/>
              </a:rPr>
              <a:t>Note: Extensions that have become </a:t>
            </a:r>
            <a:r>
              <a:rPr lang="en-US" sz="2400" u="sng" dirty="0">
                <a:ea typeface="Tahoma"/>
                <a:cs typeface="Tahoma"/>
              </a:rPr>
              <a:t>OPERATIVE</a:t>
            </a:r>
            <a:r>
              <a:rPr lang="en-US" sz="2400" dirty="0">
                <a:ea typeface="Tahoma"/>
                <a:cs typeface="Tahoma"/>
              </a:rPr>
              <a:t> may not be cancelled. </a:t>
            </a:r>
          </a:p>
          <a:p>
            <a:pPr marL="227965" indent="-227965"/>
            <a:endParaRPr lang="en-US" sz="2400" dirty="0">
              <a:ea typeface="Tahoma"/>
              <a:cs typeface="Tahoma"/>
            </a:endParaRPr>
          </a:p>
        </p:txBody>
      </p:sp>
    </p:spTree>
    <p:extLst>
      <p:ext uri="{BB962C8B-B14F-4D97-AF65-F5344CB8AC3E}">
        <p14:creationId xmlns:p14="http://schemas.microsoft.com/office/powerpoint/2010/main" val="2868270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1707591" y="82512"/>
            <a:ext cx="5630834" cy="1325563"/>
          </a:xfrm>
        </p:spPr>
        <p:txBody>
          <a:bodyPr>
            <a:normAutofit/>
          </a:bodyPr>
          <a:lstStyle/>
          <a:p>
            <a:r>
              <a:rPr lang="en-US" sz="3600">
                <a:solidFill>
                  <a:srgbClr val="E8AF10"/>
                </a:solidFill>
              </a:rPr>
              <a:t>Lump Sum Leave (LSL) </a:t>
            </a:r>
            <a:endParaRPr lang="en-US" sz="3600"/>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452175" y="1408075"/>
            <a:ext cx="7886700" cy="4992725"/>
          </a:xfrm>
        </p:spPr>
        <p:txBody>
          <a:bodyPr vert="horz" lIns="91440" tIns="45720" rIns="91440" bIns="45720" rtlCol="0" anchor="t">
            <a:normAutofit/>
          </a:bodyPr>
          <a:lstStyle/>
          <a:p>
            <a:pPr marL="227965" indent="-227965"/>
            <a:r>
              <a:rPr lang="en-US" sz="2400" dirty="0"/>
              <a:t>MILPERSMAN 7220-340</a:t>
            </a:r>
            <a:endParaRPr lang="en-US" dirty="0"/>
          </a:p>
          <a:p>
            <a:pPr marL="685165" lvl="1" indent="-227965"/>
            <a:r>
              <a:rPr lang="en-US" sz="2000" dirty="0"/>
              <a:t>Members cannot sell more than 60 days in a military career. </a:t>
            </a:r>
            <a:endParaRPr lang="en-US" sz="2000" dirty="0">
              <a:ea typeface="Tahoma"/>
              <a:cs typeface="Tahoma"/>
            </a:endParaRPr>
          </a:p>
          <a:p>
            <a:pPr marL="227965" indent="-227965"/>
            <a:r>
              <a:rPr lang="en-US" sz="2400" dirty="0"/>
              <a:t>Monetary entitlement payable:</a:t>
            </a:r>
            <a:endParaRPr lang="en-US" sz="2400" dirty="0">
              <a:ea typeface="Tahoma"/>
              <a:cs typeface="Tahoma"/>
            </a:endParaRPr>
          </a:p>
          <a:p>
            <a:pPr marL="685165" lvl="1" indent="-227965"/>
            <a:r>
              <a:rPr lang="en-US" sz="2000" dirty="0"/>
              <a:t>Reenlistment.</a:t>
            </a:r>
            <a:endParaRPr lang="en-US" sz="2000" dirty="0">
              <a:ea typeface="Tahoma"/>
              <a:cs typeface="Tahoma"/>
            </a:endParaRPr>
          </a:p>
          <a:p>
            <a:pPr marL="685165" lvl="1" indent="-227965"/>
            <a:r>
              <a:rPr lang="en-US" sz="2000" dirty="0"/>
              <a:t>Separation from Active Duty.</a:t>
            </a:r>
            <a:endParaRPr lang="en-US" sz="2000" dirty="0">
              <a:ea typeface="Tahoma"/>
              <a:cs typeface="Tahoma"/>
            </a:endParaRPr>
          </a:p>
          <a:p>
            <a:pPr marL="685165" lvl="1" indent="-227965"/>
            <a:r>
              <a:rPr lang="en-US" sz="2000" dirty="0"/>
              <a:t>The effective date of a first extension of enlistment.</a:t>
            </a:r>
            <a:endParaRPr lang="en-US" sz="2000" dirty="0">
              <a:ea typeface="Tahoma"/>
              <a:cs typeface="Tahoma"/>
            </a:endParaRPr>
          </a:p>
          <a:p>
            <a:pPr marL="685165" lvl="1" indent="-227965"/>
            <a:r>
              <a:rPr lang="en-US" sz="2000" dirty="0"/>
              <a:t>Death.</a:t>
            </a:r>
          </a:p>
          <a:p>
            <a:pPr marL="685165" lvl="1" indent="-227965"/>
            <a:endParaRPr lang="en-US" sz="1800" dirty="0">
              <a:ea typeface="Tahoma"/>
              <a:cs typeface="Tahoma"/>
            </a:endParaRPr>
          </a:p>
          <a:p>
            <a:pPr marL="227965" indent="-227965"/>
            <a:r>
              <a:rPr lang="en-US" sz="2400" dirty="0"/>
              <a:t>LSL Calculation:</a:t>
            </a:r>
            <a:endParaRPr lang="en-US" sz="2400" dirty="0">
              <a:ea typeface="Tahoma"/>
              <a:cs typeface="Tahoma"/>
            </a:endParaRPr>
          </a:p>
          <a:p>
            <a:pPr marL="685165" lvl="1" indent="-227965"/>
            <a:r>
              <a:rPr lang="en-US" sz="2000" dirty="0"/>
              <a:t>Base Pay/30= Daily Norm or Daily Base Rate (DBR)</a:t>
            </a:r>
            <a:endParaRPr lang="en-US" sz="2000" dirty="0">
              <a:ea typeface="Tahoma"/>
              <a:cs typeface="Tahoma"/>
            </a:endParaRPr>
          </a:p>
          <a:p>
            <a:pPr marL="685165" lvl="1" indent="-227965"/>
            <a:r>
              <a:rPr lang="en-US" sz="2000" dirty="0"/>
              <a:t>DBR x number of days = LSL</a:t>
            </a:r>
            <a:endParaRPr lang="en-US" sz="2000" dirty="0">
              <a:ea typeface="Tahoma"/>
              <a:cs typeface="Tahoma"/>
            </a:endParaRPr>
          </a:p>
        </p:txBody>
      </p:sp>
    </p:spTree>
    <p:extLst>
      <p:ext uri="{BB962C8B-B14F-4D97-AF65-F5344CB8AC3E}">
        <p14:creationId xmlns:p14="http://schemas.microsoft.com/office/powerpoint/2010/main" val="2695988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34E70-0AB9-1888-1AF0-F96D95EF0002}"/>
              </a:ext>
            </a:extLst>
          </p:cNvPr>
          <p:cNvSpPr>
            <a:spLocks noGrp="1"/>
          </p:cNvSpPr>
          <p:nvPr>
            <p:ph type="title"/>
          </p:nvPr>
        </p:nvSpPr>
        <p:spPr>
          <a:xfrm>
            <a:off x="1722831" y="173952"/>
            <a:ext cx="5630834" cy="1325563"/>
          </a:xfrm>
        </p:spPr>
        <p:txBody>
          <a:bodyPr>
            <a:normAutofit/>
          </a:bodyPr>
          <a:lstStyle/>
          <a:p>
            <a:r>
              <a:rPr lang="en-US" sz="3600">
                <a:solidFill>
                  <a:srgbClr val="E8AF10"/>
                </a:solidFill>
              </a:rPr>
              <a:t>Forms</a:t>
            </a:r>
            <a:endParaRPr lang="en-US" sz="3600"/>
          </a:p>
        </p:txBody>
      </p:sp>
      <p:sp>
        <p:nvSpPr>
          <p:cNvPr id="3" name="Content Placeholder 2">
            <a:extLst>
              <a:ext uri="{FF2B5EF4-FFF2-40B4-BE49-F238E27FC236}">
                <a16:creationId xmlns:a16="http://schemas.microsoft.com/office/drawing/2014/main" id="{3546FEE6-A49B-57C4-8AB3-B792C5C6CDA8}"/>
              </a:ext>
            </a:extLst>
          </p:cNvPr>
          <p:cNvSpPr>
            <a:spLocks noGrp="1"/>
          </p:cNvSpPr>
          <p:nvPr>
            <p:ph idx="1"/>
          </p:nvPr>
        </p:nvSpPr>
        <p:spPr>
          <a:xfrm>
            <a:off x="443298" y="1610205"/>
            <a:ext cx="7886700" cy="4101350"/>
          </a:xfrm>
        </p:spPr>
        <p:txBody>
          <a:bodyPr vert="horz" lIns="91440" tIns="45720" rIns="91440" bIns="45720" rtlCol="0" anchor="t">
            <a:normAutofit/>
          </a:bodyPr>
          <a:lstStyle/>
          <a:p>
            <a:pPr marL="227965" indent="-227965"/>
            <a:r>
              <a:rPr lang="en-US" sz="2400" dirty="0"/>
              <a:t>NPPSC 1160/1 Command Career Request</a:t>
            </a:r>
          </a:p>
          <a:p>
            <a:pPr marL="227965" indent="-227965"/>
            <a:r>
              <a:rPr lang="en-US" sz="2400" dirty="0"/>
              <a:t>NPPSC 1160/2 CPPA Reenlistment Checklist</a:t>
            </a:r>
          </a:p>
          <a:p>
            <a:pPr marL="685165" lvl="1" indent="-227965"/>
            <a:endParaRPr lang="en-US" dirty="0">
              <a:ea typeface="Tahoma"/>
              <a:cs typeface="Tahoma"/>
            </a:endParaRPr>
          </a:p>
          <a:p>
            <a:pPr marL="685165" lvl="1" indent="-227965"/>
            <a:r>
              <a:rPr lang="en-US" dirty="0"/>
              <a:t>Used for both reenlistments and extensions</a:t>
            </a:r>
            <a:endParaRPr lang="en-US" dirty="0">
              <a:ea typeface="Tahoma"/>
              <a:cs typeface="Tahoma"/>
            </a:endParaRPr>
          </a:p>
          <a:p>
            <a:pPr marL="685165" lvl="1" indent="-227965"/>
            <a:endParaRPr lang="en-US" dirty="0">
              <a:ea typeface="Tahoma"/>
              <a:cs typeface="Tahoma"/>
            </a:endParaRPr>
          </a:p>
          <a:p>
            <a:pPr marL="685165" lvl="1" indent="-227965"/>
            <a:r>
              <a:rPr lang="en-US" dirty="0" err="1"/>
              <a:t>MyNavy</a:t>
            </a:r>
            <a:r>
              <a:rPr lang="en-US" dirty="0"/>
              <a:t> HR &gt; References &gt; Forms &gt; NPPSC Forms</a:t>
            </a:r>
            <a:endParaRPr lang="en-US" dirty="0">
              <a:ea typeface="Tahoma"/>
              <a:cs typeface="Tahoma"/>
            </a:endParaRPr>
          </a:p>
          <a:p>
            <a:pPr marL="0" indent="0">
              <a:buNone/>
            </a:pPr>
            <a:endParaRPr lang="en-US" dirty="0"/>
          </a:p>
        </p:txBody>
      </p:sp>
    </p:spTree>
    <p:extLst>
      <p:ext uri="{BB962C8B-B14F-4D97-AF65-F5344CB8AC3E}">
        <p14:creationId xmlns:p14="http://schemas.microsoft.com/office/powerpoint/2010/main" val="3860956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05230-157B-0F5F-408B-11B174DBF2CB}"/>
              </a:ext>
            </a:extLst>
          </p:cNvPr>
          <p:cNvSpPr>
            <a:spLocks noGrp="1"/>
          </p:cNvSpPr>
          <p:nvPr>
            <p:ph type="title"/>
          </p:nvPr>
        </p:nvSpPr>
        <p:spPr>
          <a:xfrm>
            <a:off x="1512743" y="12541"/>
            <a:ext cx="5630834" cy="1325563"/>
          </a:xfrm>
        </p:spPr>
        <p:txBody>
          <a:bodyPr>
            <a:normAutofit/>
          </a:bodyPr>
          <a:lstStyle/>
          <a:p>
            <a:r>
              <a:rPr lang="en-US" sz="3600"/>
              <a:t>Command Career Request</a:t>
            </a:r>
            <a:br>
              <a:rPr lang="en-US" sz="3600"/>
            </a:br>
            <a:r>
              <a:rPr lang="en-US" sz="3600"/>
              <a:t>NPPSC 1160/1</a:t>
            </a:r>
          </a:p>
        </p:txBody>
      </p:sp>
      <p:sp>
        <p:nvSpPr>
          <p:cNvPr id="3" name="TextBox 2">
            <a:extLst>
              <a:ext uri="{FF2B5EF4-FFF2-40B4-BE49-F238E27FC236}">
                <a16:creationId xmlns:a16="http://schemas.microsoft.com/office/drawing/2014/main" id="{27BB36AA-D556-E06E-E3B5-DD0760B25787}"/>
              </a:ext>
            </a:extLst>
          </p:cNvPr>
          <p:cNvSpPr txBox="1"/>
          <p:nvPr/>
        </p:nvSpPr>
        <p:spPr>
          <a:xfrm>
            <a:off x="538541" y="6066177"/>
            <a:ext cx="3271520" cy="369332"/>
          </a:xfrm>
          <a:prstGeom prst="rect">
            <a:avLst/>
          </a:prstGeom>
          <a:noFill/>
        </p:spPr>
        <p:txBody>
          <a:bodyPr wrap="square" rtlCol="0">
            <a:spAutoFit/>
          </a:bodyPr>
          <a:lstStyle/>
          <a:p>
            <a:pPr algn="ctr"/>
            <a:r>
              <a:rPr lang="en-US"/>
              <a:t>Reenlistment Request</a:t>
            </a:r>
          </a:p>
        </p:txBody>
      </p:sp>
      <p:sp>
        <p:nvSpPr>
          <p:cNvPr id="4" name="TextBox 3">
            <a:extLst>
              <a:ext uri="{FF2B5EF4-FFF2-40B4-BE49-F238E27FC236}">
                <a16:creationId xmlns:a16="http://schemas.microsoft.com/office/drawing/2014/main" id="{9A30A882-685B-2172-4D12-3BB4E21FA5C3}"/>
              </a:ext>
            </a:extLst>
          </p:cNvPr>
          <p:cNvSpPr txBox="1"/>
          <p:nvPr/>
        </p:nvSpPr>
        <p:spPr>
          <a:xfrm>
            <a:off x="4507768" y="6075680"/>
            <a:ext cx="3271520" cy="369332"/>
          </a:xfrm>
          <a:prstGeom prst="rect">
            <a:avLst/>
          </a:prstGeom>
          <a:noFill/>
        </p:spPr>
        <p:txBody>
          <a:bodyPr wrap="square" rtlCol="0">
            <a:spAutoFit/>
          </a:bodyPr>
          <a:lstStyle/>
          <a:p>
            <a:pPr algn="ctr"/>
            <a:r>
              <a:rPr lang="en-US"/>
              <a:t>Extension Request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270" y="1200149"/>
            <a:ext cx="3452061" cy="4780597"/>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09870" y="1200149"/>
            <a:ext cx="3467315" cy="4816611"/>
          </a:xfrm>
          <a:prstGeom prst="rect">
            <a:avLst/>
          </a:prstGeom>
        </p:spPr>
      </p:pic>
      <p:sp>
        <p:nvSpPr>
          <p:cNvPr id="5" name="TextBox 4">
            <a:extLst>
              <a:ext uri="{FF2B5EF4-FFF2-40B4-BE49-F238E27FC236}">
                <a16:creationId xmlns:a16="http://schemas.microsoft.com/office/drawing/2014/main" id="{204B4C9F-72BE-5F47-E51B-183E036CF8AE}"/>
              </a:ext>
            </a:extLst>
          </p:cNvPr>
          <p:cNvSpPr txBox="1"/>
          <p:nvPr/>
        </p:nvSpPr>
        <p:spPr>
          <a:xfrm>
            <a:off x="806774" y="2910896"/>
            <a:ext cx="2743199"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Tahoma"/>
                <a:cs typeface="Tahoma"/>
              </a:rPr>
              <a:t>          </a:t>
            </a:r>
            <a:r>
              <a:rPr lang="en-US" dirty="0">
                <a:solidFill>
                  <a:srgbClr val="FF0000"/>
                </a:solidFill>
                <a:ea typeface="Tahoma"/>
                <a:cs typeface="Tahoma"/>
              </a:rPr>
              <a:t>  SAMPLE</a:t>
            </a:r>
            <a:endParaRPr lang="en-US">
              <a:solidFill>
                <a:srgbClr val="E8B010"/>
              </a:solidFill>
              <a:ea typeface="Tahoma"/>
              <a:cs typeface="Tahoma"/>
            </a:endParaRPr>
          </a:p>
        </p:txBody>
      </p:sp>
      <p:sp>
        <p:nvSpPr>
          <p:cNvPr id="7" name="TextBox 6">
            <a:extLst>
              <a:ext uri="{FF2B5EF4-FFF2-40B4-BE49-F238E27FC236}">
                <a16:creationId xmlns:a16="http://schemas.microsoft.com/office/drawing/2014/main" id="{5CC1B155-3559-CE33-B5D0-DFA41AC69C00}"/>
              </a:ext>
            </a:extLst>
          </p:cNvPr>
          <p:cNvSpPr txBox="1"/>
          <p:nvPr/>
        </p:nvSpPr>
        <p:spPr>
          <a:xfrm>
            <a:off x="4773902" y="2627231"/>
            <a:ext cx="2743199"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Tahoma"/>
                <a:cs typeface="Tahoma"/>
              </a:rPr>
              <a:t>         </a:t>
            </a:r>
            <a:r>
              <a:rPr lang="en-US" dirty="0">
                <a:solidFill>
                  <a:srgbClr val="FF0000"/>
                </a:solidFill>
                <a:ea typeface="Tahoma"/>
                <a:cs typeface="Tahoma"/>
              </a:rPr>
              <a:t>SAMPLE</a:t>
            </a:r>
            <a:endParaRPr lang="en-US" dirty="0">
              <a:solidFill>
                <a:srgbClr val="FF0000"/>
              </a:solidFill>
            </a:endParaRPr>
          </a:p>
        </p:txBody>
      </p:sp>
    </p:spTree>
    <p:extLst>
      <p:ext uri="{BB962C8B-B14F-4D97-AF65-F5344CB8AC3E}">
        <p14:creationId xmlns:p14="http://schemas.microsoft.com/office/powerpoint/2010/main" val="1779665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1692351" y="100210"/>
            <a:ext cx="5630834" cy="1325563"/>
          </a:xfrm>
        </p:spPr>
        <p:txBody>
          <a:bodyPr>
            <a:normAutofit/>
          </a:bodyPr>
          <a:lstStyle/>
          <a:p>
            <a:r>
              <a:rPr lang="en-US">
                <a:solidFill>
                  <a:srgbClr val="E8AF10"/>
                </a:solidFill>
              </a:rPr>
              <a:t> </a:t>
            </a:r>
            <a:r>
              <a:rPr lang="en-US" sz="3600">
                <a:solidFill>
                  <a:srgbClr val="E8AF10"/>
                </a:solidFill>
              </a:rPr>
              <a:t>Best Practices </a:t>
            </a:r>
            <a:endParaRPr lang="en-US" sz="3600"/>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402356" y="1269243"/>
            <a:ext cx="7854540" cy="4899546"/>
          </a:xfrm>
        </p:spPr>
        <p:txBody>
          <a:bodyPr vert="horz" lIns="91440" tIns="45720" rIns="91440" bIns="45720" rtlCol="0" anchor="t">
            <a:normAutofit fontScale="92500" lnSpcReduction="20000"/>
          </a:bodyPr>
          <a:lstStyle/>
          <a:p>
            <a:pPr marL="227965" indent="-227965"/>
            <a:r>
              <a:rPr lang="en-US" sz="2400" dirty="0"/>
              <a:t>Discuss GI Bill transferability requirements</a:t>
            </a:r>
            <a:endParaRPr lang="en-US" dirty="0"/>
          </a:p>
          <a:p>
            <a:pPr marL="685165" lvl="1" indent="-227965"/>
            <a:r>
              <a:rPr lang="en-US" sz="1900" dirty="0"/>
              <a:t>Minimum of 6 years of service required with a 4-year obligation.</a:t>
            </a:r>
            <a:endParaRPr lang="en-US" sz="1900" dirty="0">
              <a:ea typeface="Tahoma"/>
              <a:cs typeface="Tahoma"/>
            </a:endParaRPr>
          </a:p>
          <a:p>
            <a:pPr marL="685165" lvl="1" indent="-227965"/>
            <a:r>
              <a:rPr lang="en-US" sz="1900" dirty="0"/>
              <a:t>Sailors have 30 days from date of reenlistment to transfer benefits with a 4-year reenlistment.</a:t>
            </a:r>
            <a:endParaRPr lang="en-US" sz="1900" dirty="0">
              <a:ea typeface="Tahoma"/>
              <a:cs typeface="Tahoma"/>
            </a:endParaRPr>
          </a:p>
          <a:p>
            <a:pPr marL="227965" marR="20320" indent="-227965"/>
            <a:r>
              <a:rPr lang="en-US" sz="2400" dirty="0"/>
              <a:t>Ensure SRBs are submitted as early as possible (120-35 days prior to reenlistment day).</a:t>
            </a:r>
          </a:p>
          <a:p>
            <a:pPr marL="227965" marR="20320" indent="-227965"/>
            <a:r>
              <a:rPr lang="en-US" sz="2400" dirty="0">
                <a:ea typeface="Tahoma"/>
                <a:cs typeface="Tahoma"/>
              </a:rPr>
              <a:t>Download loss reports monthly via NSIPs to ensure accurate tracking of personnel.</a:t>
            </a:r>
          </a:p>
          <a:p>
            <a:pPr marL="227965" indent="-227965"/>
            <a:r>
              <a:rPr lang="en-US" sz="2400" dirty="0"/>
              <a:t>Maintain 15-month roller with member's career decisions.</a:t>
            </a:r>
            <a:endParaRPr lang="en-US" sz="2400" dirty="0">
              <a:ea typeface="Tahoma"/>
              <a:cs typeface="Tahoma"/>
            </a:endParaRPr>
          </a:p>
          <a:p>
            <a:pPr marL="227965" marR="10160" indent="-227965"/>
            <a:r>
              <a:rPr lang="en-US" sz="2400" dirty="0"/>
              <a:t>Follow up! Ensure EAOS/SEAOS are updated, SRB approval messages are received to prevent delays in creating contracts.</a:t>
            </a:r>
            <a:endParaRPr lang="en-US" sz="2400" dirty="0">
              <a:ea typeface="Tahoma"/>
              <a:cs typeface="Tahoma"/>
            </a:endParaRPr>
          </a:p>
          <a:p>
            <a:pPr marL="227965" marR="10160" indent="-227965"/>
            <a:r>
              <a:rPr lang="en-US" sz="2400" dirty="0"/>
              <a:t>Discuss record review requirements with Sailors to ensure ESR close-out is accurately reflecting in OMPF upon reenlistment. </a:t>
            </a:r>
          </a:p>
          <a:p>
            <a:pPr marL="227965" marR="10160" indent="-227965"/>
            <a:r>
              <a:rPr lang="en-US" sz="2400" dirty="0">
                <a:ea typeface="+mj-lt"/>
                <a:cs typeface="+mj-lt"/>
              </a:rPr>
              <a:t>Discuss updating or verifying dependency data and SGLI prior to reenlistment and upon transferring. </a:t>
            </a:r>
            <a:endParaRPr lang="en-US" sz="2400" dirty="0">
              <a:ea typeface="Tahoma"/>
              <a:cs typeface="Tahoma"/>
            </a:endParaRPr>
          </a:p>
          <a:p>
            <a:pPr marL="227965" marR="10160" indent="-227965"/>
            <a:endParaRPr lang="en-US" sz="2400" dirty="0">
              <a:ea typeface="Tahoma"/>
              <a:cs typeface="Tahoma"/>
            </a:endParaRPr>
          </a:p>
        </p:txBody>
      </p:sp>
    </p:spTree>
    <p:extLst>
      <p:ext uri="{BB962C8B-B14F-4D97-AF65-F5344CB8AC3E}">
        <p14:creationId xmlns:p14="http://schemas.microsoft.com/office/powerpoint/2010/main" val="4258085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1659694" y="176667"/>
            <a:ext cx="5630834" cy="1325563"/>
          </a:xfrm>
        </p:spPr>
        <p:txBody>
          <a:bodyPr>
            <a:normAutofit/>
          </a:bodyPr>
          <a:lstStyle/>
          <a:p>
            <a:r>
              <a:rPr lang="en-US">
                <a:solidFill>
                  <a:srgbClr val="E8AF10"/>
                </a:solidFill>
              </a:rPr>
              <a:t> Knowledge Check  </a:t>
            </a:r>
            <a:endParaRPr lang="en-US"/>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261258" y="1502230"/>
            <a:ext cx="8690580" cy="4784270"/>
          </a:xfrm>
        </p:spPr>
        <p:txBody>
          <a:bodyPr vert="horz" lIns="91440" tIns="45720" rIns="91440" bIns="45720" rtlCol="0" anchor="t">
            <a:normAutofit fontScale="92500" lnSpcReduction="10000"/>
          </a:bodyPr>
          <a:lstStyle/>
          <a:p>
            <a:pPr marL="0" indent="0">
              <a:buNone/>
            </a:pPr>
            <a:r>
              <a:rPr lang="en-US" sz="2400"/>
              <a:t>Use the Sailor details below to answer the questions.</a:t>
            </a:r>
          </a:p>
          <a:p>
            <a:pPr marL="514350" indent="-514350">
              <a:buAutoNum type="arabicPeriod"/>
            </a:pPr>
            <a:r>
              <a:rPr lang="en-US"/>
              <a:t>Can NC1 Joe Navy reenlist on the requested date?  </a:t>
            </a:r>
            <a:r>
              <a:rPr lang="en-US" sz="2000"/>
              <a:t>Explain your answer and the reference</a:t>
            </a:r>
          </a:p>
          <a:p>
            <a:pPr marL="514350" indent="-514350">
              <a:buAutoNum type="arabicPeriod"/>
            </a:pPr>
            <a:r>
              <a:rPr lang="en-US"/>
              <a:t>What is the maximum amount of time NC1 could reenlist for and why?</a:t>
            </a:r>
          </a:p>
          <a:p>
            <a:pPr marL="514350" indent="-514350">
              <a:buAutoNum type="arabicPeriod"/>
            </a:pPr>
            <a:r>
              <a:rPr lang="en-US">
                <a:ea typeface="Tahoma"/>
                <a:cs typeface="Tahoma"/>
              </a:rPr>
              <a:t>Is he affected by the current HYT policy and require a HYT waiver?  </a:t>
            </a:r>
          </a:p>
          <a:p>
            <a:pPr marL="0" indent="0">
              <a:buNone/>
            </a:pPr>
            <a:endParaRPr lang="en-US" sz="900"/>
          </a:p>
          <a:p>
            <a:pPr marL="800100" lvl="1" indent="-342900"/>
            <a:r>
              <a:rPr lang="en-US"/>
              <a:t>NC1 Joe Navy</a:t>
            </a:r>
            <a:endParaRPr lang="en-US">
              <a:ea typeface="Tahoma"/>
              <a:cs typeface="Tahoma"/>
            </a:endParaRPr>
          </a:p>
          <a:p>
            <a:pPr marL="1257300" lvl="2" indent="-342900"/>
            <a:r>
              <a:rPr lang="en-US"/>
              <a:t>ADSD:   6/15/2005</a:t>
            </a:r>
            <a:endParaRPr lang="en-US">
              <a:ea typeface="Tahoma"/>
              <a:cs typeface="Tahoma"/>
            </a:endParaRPr>
          </a:p>
          <a:p>
            <a:pPr marL="1257300" lvl="2" indent="-342900"/>
            <a:r>
              <a:rPr lang="en-US"/>
              <a:t>EAOS:   2/28/2024</a:t>
            </a:r>
            <a:endParaRPr lang="en-US">
              <a:ea typeface="Tahoma"/>
              <a:cs typeface="Tahoma"/>
            </a:endParaRPr>
          </a:p>
          <a:p>
            <a:pPr marL="1257300" lvl="2" indent="-342900"/>
            <a:r>
              <a:rPr lang="en-US"/>
              <a:t>SEAOS: 3/1/2025</a:t>
            </a:r>
            <a:endParaRPr lang="en-US">
              <a:ea typeface="Tahoma"/>
              <a:cs typeface="Tahoma"/>
            </a:endParaRPr>
          </a:p>
          <a:p>
            <a:pPr marL="1257300" lvl="2" indent="-342900"/>
            <a:r>
              <a:rPr lang="en-US"/>
              <a:t>Requested reenlistment date: 6/15/2023</a:t>
            </a:r>
            <a:endParaRPr lang="en-US">
              <a:ea typeface="Tahoma"/>
              <a:cs typeface="Tahoma"/>
            </a:endParaRPr>
          </a:p>
          <a:p>
            <a:pPr marL="1257300" lvl="2" indent="-342900"/>
            <a:r>
              <a:rPr lang="en-US"/>
              <a:t>Not eligible for SRB</a:t>
            </a:r>
            <a:endParaRPr lang="en-US">
              <a:ea typeface="Tahoma"/>
              <a:cs typeface="Tahoma"/>
            </a:endParaRPr>
          </a:p>
          <a:p>
            <a:pPr marL="685165" lvl="1" indent="-227965">
              <a:buFontTx/>
              <a:buChar char="-"/>
            </a:pPr>
            <a:endParaRPr lang="en-US" sz="1400">
              <a:ea typeface="Tahoma"/>
              <a:cs typeface="Tahoma"/>
            </a:endParaRPr>
          </a:p>
        </p:txBody>
      </p:sp>
    </p:spTree>
    <p:extLst>
      <p:ext uri="{BB962C8B-B14F-4D97-AF65-F5344CB8AC3E}">
        <p14:creationId xmlns:p14="http://schemas.microsoft.com/office/powerpoint/2010/main" val="3283404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t>Summary and Review</a:t>
            </a:r>
          </a:p>
        </p:txBody>
      </p:sp>
      <p:sp>
        <p:nvSpPr>
          <p:cNvPr id="3" name="Content Placeholder 2"/>
          <p:cNvSpPr>
            <a:spLocks noGrp="1"/>
          </p:cNvSpPr>
          <p:nvPr>
            <p:ph idx="1"/>
          </p:nvPr>
        </p:nvSpPr>
        <p:spPr>
          <a:xfrm>
            <a:off x="390289" y="1541956"/>
            <a:ext cx="7886700" cy="4101350"/>
          </a:xfrm>
        </p:spPr>
        <p:txBody>
          <a:bodyPr vert="horz" lIns="91440" tIns="45720" rIns="91440" bIns="45720" rtlCol="0" anchor="t">
            <a:normAutofit/>
          </a:bodyPr>
          <a:lstStyle/>
          <a:p>
            <a:pPr marL="227965" indent="-227965"/>
            <a:r>
              <a:rPr lang="en-US" sz="2400"/>
              <a:t>In this lesson we discussed:</a:t>
            </a:r>
          </a:p>
          <a:p>
            <a:pPr lvl="1"/>
            <a:r>
              <a:rPr lang="en-US" sz="2200"/>
              <a:t>Defined reenlistment and extensions</a:t>
            </a:r>
          </a:p>
          <a:p>
            <a:pPr lvl="1"/>
            <a:r>
              <a:rPr lang="en-US" sz="2200"/>
              <a:t>The eligibility factors for reenlistments and extensions of enlistments</a:t>
            </a:r>
          </a:p>
          <a:p>
            <a:pPr lvl="1"/>
            <a:r>
              <a:rPr lang="en-US" sz="2200"/>
              <a:t>HYT</a:t>
            </a:r>
          </a:p>
          <a:p>
            <a:pPr lvl="1"/>
            <a:r>
              <a:rPr lang="en-US" sz="2200"/>
              <a:t>Reenlistment incentives</a:t>
            </a:r>
          </a:p>
          <a:p>
            <a:pPr lvl="1"/>
            <a:r>
              <a:rPr lang="en-US" sz="2200"/>
              <a:t>Reenlistment ceremonies</a:t>
            </a:r>
          </a:p>
          <a:p>
            <a:pPr lvl="1"/>
            <a:r>
              <a:rPr lang="en-US" sz="2200"/>
              <a:t>OBLISERV to Train (OTT) </a:t>
            </a:r>
          </a:p>
          <a:p>
            <a:pPr lvl="1"/>
            <a:r>
              <a:rPr lang="en-US" sz="2200"/>
              <a:t>Extension cancellations</a:t>
            </a:r>
          </a:p>
          <a:p>
            <a:pPr lvl="1"/>
            <a:r>
              <a:rPr lang="en-US" sz="2200"/>
              <a:t>Leave sell-back </a:t>
            </a:r>
          </a:p>
        </p:txBody>
      </p:sp>
    </p:spTree>
    <p:extLst>
      <p:ext uri="{BB962C8B-B14F-4D97-AF65-F5344CB8AC3E}">
        <p14:creationId xmlns:p14="http://schemas.microsoft.com/office/powerpoint/2010/main" val="1390672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347245" y="326352"/>
            <a:ext cx="7219013" cy="1325563"/>
          </a:xfrm>
        </p:spPr>
        <p:txBody>
          <a:bodyPr>
            <a:normAutofit/>
          </a:bodyPr>
          <a:lstStyle/>
          <a:p>
            <a:r>
              <a:rPr lang="en-US">
                <a:solidFill>
                  <a:srgbClr val="E8AF10"/>
                </a:solidFill>
              </a:rPr>
              <a:t>Reenlistments and Extensions</a:t>
            </a:r>
            <a:endParaRPr lang="en-US"/>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3209646" y="2699437"/>
            <a:ext cx="2184155" cy="1051779"/>
          </a:xfrm>
        </p:spPr>
        <p:txBody>
          <a:bodyPr>
            <a:normAutofit fontScale="85000" lnSpcReduction="10000"/>
          </a:bodyPr>
          <a:lstStyle/>
          <a:p>
            <a:endParaRPr lang="en-US" sz="1800">
              <a:latin typeface="Times New Roman" panose="02020603050405020304" pitchFamily="18" charset="0"/>
            </a:endParaRPr>
          </a:p>
          <a:p>
            <a:pPr marL="0" indent="0">
              <a:buNone/>
            </a:pPr>
            <a:r>
              <a:rPr lang="en-US" sz="3600"/>
              <a:t>Questions?</a:t>
            </a:r>
          </a:p>
        </p:txBody>
      </p:sp>
    </p:spTree>
    <p:extLst>
      <p:ext uri="{BB962C8B-B14F-4D97-AF65-F5344CB8AC3E}">
        <p14:creationId xmlns:p14="http://schemas.microsoft.com/office/powerpoint/2010/main" val="25288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1692351" y="162579"/>
            <a:ext cx="5630834" cy="1325563"/>
          </a:xfrm>
        </p:spPr>
        <p:txBody>
          <a:bodyPr>
            <a:normAutofit/>
          </a:bodyPr>
          <a:lstStyle/>
          <a:p>
            <a:r>
              <a:rPr lang="en-US" sz="3600">
                <a:solidFill>
                  <a:srgbClr val="E8AF10"/>
                </a:solidFill>
              </a:rPr>
              <a:t>Enabling Objectives</a:t>
            </a:r>
            <a:endParaRPr lang="en-US" sz="3600"/>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443298" y="1651914"/>
            <a:ext cx="7886700" cy="4953601"/>
          </a:xfrm>
        </p:spPr>
        <p:txBody>
          <a:bodyPr/>
          <a:lstStyle/>
          <a:p>
            <a:r>
              <a:rPr lang="en-US" sz="2400" dirty="0"/>
              <a:t>DEFINE reenlistment and extensions.</a:t>
            </a:r>
          </a:p>
          <a:p>
            <a:r>
              <a:rPr lang="en-US" sz="2400" dirty="0"/>
              <a:t>IDENTIFY the eligibility factors for reenlistments.</a:t>
            </a:r>
          </a:p>
          <a:p>
            <a:r>
              <a:rPr lang="en-US" sz="2400" dirty="0"/>
              <a:t>IDENTIFY the eligibility factors for extensions of enlistments.</a:t>
            </a:r>
          </a:p>
          <a:p>
            <a:r>
              <a:rPr lang="en-US" sz="2400" dirty="0"/>
              <a:t>IDENTIFY when the OBLISERV to Train (OTT) option is available.</a:t>
            </a:r>
          </a:p>
          <a:p>
            <a:r>
              <a:rPr lang="en-US" sz="2400" dirty="0"/>
              <a:t>IDENTIFY when Page 13 in lieu of OBLISERV is available.</a:t>
            </a:r>
          </a:p>
          <a:p>
            <a:r>
              <a:rPr lang="en-US" sz="2400" dirty="0"/>
              <a:t>IDENTIFY the difference between EAOS and SEAOS.</a:t>
            </a:r>
          </a:p>
          <a:p>
            <a:r>
              <a:rPr lang="en-US" sz="2400" dirty="0"/>
              <a:t>IDENTIFY the reasons for extension cancellations.</a:t>
            </a:r>
          </a:p>
          <a:p>
            <a:r>
              <a:rPr lang="en-US" sz="2400" dirty="0"/>
              <a:t>DETERMINE when leave sell-back is authorized.</a:t>
            </a:r>
          </a:p>
          <a:p>
            <a:endParaRPr lang="en-US" dirty="0"/>
          </a:p>
        </p:txBody>
      </p:sp>
    </p:spTree>
    <p:extLst>
      <p:ext uri="{BB962C8B-B14F-4D97-AF65-F5344CB8AC3E}">
        <p14:creationId xmlns:p14="http://schemas.microsoft.com/office/powerpoint/2010/main" val="2506300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1678703" y="189338"/>
            <a:ext cx="5630834" cy="1325563"/>
          </a:xfrm>
        </p:spPr>
        <p:txBody>
          <a:bodyPr>
            <a:normAutofit/>
          </a:bodyPr>
          <a:lstStyle/>
          <a:p>
            <a:r>
              <a:rPr lang="en-US" sz="3600"/>
              <a:t>References</a:t>
            </a:r>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443298" y="1514901"/>
            <a:ext cx="7886700" cy="4486214"/>
          </a:xfrm>
        </p:spPr>
        <p:txBody>
          <a:bodyPr vert="horz" lIns="91440" tIns="45720" rIns="91440" bIns="45720" rtlCol="0" anchor="t">
            <a:normAutofit/>
          </a:bodyPr>
          <a:lstStyle/>
          <a:p>
            <a:pPr marL="227965" indent="-227965"/>
            <a:r>
              <a:rPr lang="en-US" sz="2400" dirty="0"/>
              <a:t>MILPERSMAN 1160-020, Reenlistment Ceremony</a:t>
            </a:r>
          </a:p>
          <a:p>
            <a:pPr marL="227965" indent="-227965"/>
            <a:r>
              <a:rPr lang="en-US" sz="2400" dirty="0"/>
              <a:t>MILPERSMAN 1160-030, Enlistments and Reenlistments Under Continuous Service Conditions</a:t>
            </a:r>
          </a:p>
          <a:p>
            <a:pPr marL="227965" indent="-227965"/>
            <a:r>
              <a:rPr lang="en-US" sz="2400" dirty="0"/>
              <a:t>MILPERSMAN 1160-040, Extension of Enlistments</a:t>
            </a:r>
          </a:p>
          <a:p>
            <a:pPr marL="227965" indent="-227965"/>
            <a:r>
              <a:rPr lang="en-US" sz="2400" dirty="0"/>
              <a:t>MILPERSMAN 1160-060, Agreement of Enlisted Naval Reservist to remain on Active Duty</a:t>
            </a:r>
          </a:p>
          <a:p>
            <a:pPr marL="227965" indent="-227965"/>
            <a:r>
              <a:rPr lang="en-US" sz="2400" dirty="0"/>
              <a:t>MILPERSMAN 1160-120, High Year Tenure</a:t>
            </a:r>
          </a:p>
          <a:p>
            <a:pPr marL="227965" indent="-227965"/>
            <a:r>
              <a:rPr lang="en-US" sz="2400" dirty="0"/>
              <a:t>MILPERSMAN 7220-340, Lump-Sum Payment for Accrued Leave</a:t>
            </a:r>
          </a:p>
          <a:p>
            <a:pPr marL="0" indent="0">
              <a:buNone/>
            </a:pPr>
            <a:endParaRPr lang="en-US" dirty="0">
              <a:ea typeface="Tahoma"/>
              <a:cs typeface="Tahoma"/>
            </a:endParaRPr>
          </a:p>
        </p:txBody>
      </p:sp>
    </p:spTree>
    <p:extLst>
      <p:ext uri="{BB962C8B-B14F-4D97-AF65-F5344CB8AC3E}">
        <p14:creationId xmlns:p14="http://schemas.microsoft.com/office/powerpoint/2010/main" val="467476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476950" y="324918"/>
            <a:ext cx="7812911" cy="1325563"/>
          </a:xfrm>
        </p:spPr>
        <p:txBody>
          <a:bodyPr>
            <a:noAutofit/>
          </a:bodyPr>
          <a:lstStyle/>
          <a:p>
            <a:r>
              <a:rPr lang="en-US" sz="3600">
                <a:solidFill>
                  <a:srgbClr val="E8AF10"/>
                </a:solidFill>
              </a:rPr>
              <a:t> Reenlistment and Extensions </a:t>
            </a:r>
            <a:br>
              <a:rPr lang="en-US" sz="3600">
                <a:solidFill>
                  <a:srgbClr val="E8AF10"/>
                </a:solidFill>
              </a:rPr>
            </a:br>
            <a:r>
              <a:rPr lang="en-US" sz="3600">
                <a:solidFill>
                  <a:srgbClr val="E8AF10"/>
                </a:solidFill>
              </a:rPr>
              <a:t>Defined</a:t>
            </a:r>
            <a:br>
              <a:rPr lang="en-US" sz="3600">
                <a:solidFill>
                  <a:srgbClr val="E8AF10"/>
                </a:solidFill>
              </a:rPr>
            </a:br>
            <a:endParaRPr lang="en-US" sz="3600">
              <a:solidFill>
                <a:srgbClr val="FFFDF8"/>
              </a:solidFill>
              <a:latin typeface="Wingdings" panose="05000000000000000000" pitchFamily="2" charset="2"/>
            </a:endParaRPr>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331471" y="1446663"/>
            <a:ext cx="8103870" cy="5117909"/>
          </a:xfrm>
        </p:spPr>
        <p:txBody>
          <a:bodyPr vert="horz" lIns="91440" tIns="45720" rIns="91440" bIns="45720" rtlCol="0" anchor="t">
            <a:normAutofit fontScale="92500" lnSpcReduction="10000"/>
          </a:bodyPr>
          <a:lstStyle/>
          <a:p>
            <a:pPr marL="227965" indent="-227965"/>
            <a:r>
              <a:rPr lang="en-US" sz="2400" dirty="0">
                <a:latin typeface="+mn-lt"/>
              </a:rPr>
              <a:t>What is a Reenlistment?</a:t>
            </a:r>
            <a:endParaRPr lang="en-US" sz="2400" dirty="0"/>
          </a:p>
          <a:p>
            <a:pPr marL="685165" lvl="1" indent="-227965"/>
            <a:r>
              <a:rPr lang="en-US" sz="2000" dirty="0">
                <a:latin typeface="+mn-lt"/>
              </a:rPr>
              <a:t>MILPERSMAN 1160-030</a:t>
            </a:r>
            <a:endParaRPr lang="en-US" sz="2000" dirty="0">
              <a:latin typeface="+mn-lt"/>
              <a:ea typeface="Tahoma"/>
              <a:cs typeface="Tahoma"/>
            </a:endParaRPr>
          </a:p>
          <a:p>
            <a:pPr marL="685165" marR="1905" lvl="1" indent="-227965"/>
            <a:r>
              <a:rPr lang="en-US" sz="2000" dirty="0">
                <a:latin typeface="+mn-lt"/>
              </a:rPr>
              <a:t>When a member has previously served an enlistment in the active or reserve component, the next enlistment therein will be termed a “reenlistment.”</a:t>
            </a:r>
            <a:endParaRPr lang="en-US" sz="2000" dirty="0">
              <a:latin typeface="+mn-lt"/>
              <a:ea typeface="Tahoma"/>
              <a:cs typeface="Tahoma"/>
            </a:endParaRPr>
          </a:p>
          <a:p>
            <a:pPr marL="685165" lvl="1" indent="-227965"/>
            <a:r>
              <a:rPr lang="en-US" sz="2000" dirty="0">
                <a:latin typeface="+mn-lt"/>
              </a:rPr>
              <a:t>Official form: </a:t>
            </a:r>
          </a:p>
          <a:p>
            <a:pPr marL="1142353" lvl="2" indent="-227965"/>
            <a:r>
              <a:rPr lang="en-US" sz="1800" dirty="0">
                <a:latin typeface="+mn-lt"/>
              </a:rPr>
              <a:t>NAVPERS 1070/601, Immediate Reenlistment Agreement</a:t>
            </a:r>
          </a:p>
          <a:p>
            <a:pPr marL="1142353" lvl="2" indent="-227965"/>
            <a:r>
              <a:rPr lang="en-US" sz="1800" dirty="0">
                <a:latin typeface="+mn-lt"/>
                <a:ea typeface="Tahoma"/>
                <a:cs typeface="Tahoma"/>
              </a:rPr>
              <a:t>NAVPERS 1070/622, Agreement to Recall or Extend Active Duty (in addition to Reenlistment Agreement this is required for TAR personnel and SELRES recalled to Active Duty)</a:t>
            </a:r>
          </a:p>
          <a:p>
            <a:pPr marL="456565" lvl="1" indent="0">
              <a:buNone/>
            </a:pPr>
            <a:endParaRPr lang="en-US" sz="2000" dirty="0">
              <a:latin typeface="+mn-lt"/>
              <a:ea typeface="Tahoma"/>
              <a:cs typeface="Tahoma"/>
            </a:endParaRPr>
          </a:p>
          <a:p>
            <a:pPr marL="227965" indent="-227965"/>
            <a:r>
              <a:rPr lang="en-US" sz="2400" dirty="0">
                <a:latin typeface="+mn-lt"/>
              </a:rPr>
              <a:t>What is an Extension?</a:t>
            </a:r>
            <a:endParaRPr lang="en-US" sz="2400" dirty="0">
              <a:latin typeface="+mn-lt"/>
              <a:ea typeface="Tahoma"/>
              <a:cs typeface="Tahoma"/>
            </a:endParaRPr>
          </a:p>
          <a:p>
            <a:pPr marL="685165" lvl="1" indent="-227965"/>
            <a:r>
              <a:rPr lang="en-US" sz="2000" dirty="0">
                <a:latin typeface="+mn-lt"/>
              </a:rPr>
              <a:t>MILPERSMAN 1160-040</a:t>
            </a:r>
            <a:endParaRPr lang="en-US" sz="2000" dirty="0">
              <a:latin typeface="+mn-lt"/>
              <a:ea typeface="Tahoma"/>
              <a:cs typeface="Tahoma"/>
            </a:endParaRPr>
          </a:p>
          <a:p>
            <a:pPr marL="685165" marR="3810" lvl="1" indent="-227965"/>
            <a:r>
              <a:rPr lang="en-US" sz="2000" dirty="0"/>
              <a:t>An agreement between the U.S. Government and the enlisted member to extend the current enlistment in the Navy or Naval Reserve.</a:t>
            </a:r>
          </a:p>
          <a:p>
            <a:pPr marL="685165" marR="3810" lvl="1" indent="-227965"/>
            <a:r>
              <a:rPr lang="en-US" sz="2000" dirty="0">
                <a:latin typeface="+mn-lt"/>
              </a:rPr>
              <a:t>Official form: </a:t>
            </a:r>
          </a:p>
          <a:p>
            <a:pPr marL="1142353" marR="3810" lvl="2" indent="-227965"/>
            <a:r>
              <a:rPr lang="en-US" sz="1800" dirty="0">
                <a:latin typeface="+mn-lt"/>
              </a:rPr>
              <a:t>NAVPERS 1070/621, Agreement to Extend Enlistment</a:t>
            </a:r>
          </a:p>
          <a:p>
            <a:pPr marL="685165" lvl="1" indent="-227965"/>
            <a:endParaRPr lang="en-US" sz="2000" dirty="0">
              <a:latin typeface="+mn-lt"/>
              <a:ea typeface="Tahoma"/>
              <a:cs typeface="Tahoma"/>
            </a:endParaRPr>
          </a:p>
          <a:p>
            <a:pPr marL="685165" lvl="1" indent="-227965"/>
            <a:endParaRPr lang="en-US" sz="2000" dirty="0">
              <a:latin typeface="+mn-lt"/>
              <a:ea typeface="Tahoma"/>
              <a:cs typeface="Tahoma"/>
            </a:endParaRPr>
          </a:p>
          <a:p>
            <a:pPr marL="0" indent="0">
              <a:buNone/>
            </a:pPr>
            <a:endParaRPr lang="en-US" dirty="0">
              <a:latin typeface="+mn-lt"/>
            </a:endParaRPr>
          </a:p>
        </p:txBody>
      </p:sp>
    </p:spTree>
    <p:extLst>
      <p:ext uri="{BB962C8B-B14F-4D97-AF65-F5344CB8AC3E}">
        <p14:creationId xmlns:p14="http://schemas.microsoft.com/office/powerpoint/2010/main" val="3610210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1032220" y="99117"/>
            <a:ext cx="6304613" cy="1325563"/>
          </a:xfrm>
        </p:spPr>
        <p:txBody>
          <a:bodyPr>
            <a:normAutofit/>
          </a:bodyPr>
          <a:lstStyle/>
          <a:p>
            <a:r>
              <a:rPr lang="en-US">
                <a:solidFill>
                  <a:srgbClr val="E8AF10"/>
                </a:solidFill>
              </a:rPr>
              <a:t>Reenlistment Eligibility</a:t>
            </a:r>
            <a:endParaRPr lang="en-US"/>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525779" y="1089062"/>
            <a:ext cx="7512751" cy="5403954"/>
          </a:xfrm>
        </p:spPr>
        <p:txBody>
          <a:bodyPr vert="horz" lIns="91440" tIns="45720" rIns="91440" bIns="45720" rtlCol="0" anchor="t">
            <a:normAutofit fontScale="92500" lnSpcReduction="10000"/>
          </a:bodyPr>
          <a:lstStyle/>
          <a:p>
            <a:pPr marL="227965" marR="8255" indent="-227965"/>
            <a:r>
              <a:rPr lang="en-US" sz="2200" dirty="0">
                <a:ea typeface="Tahoma"/>
                <a:cs typeface="Tahoma"/>
              </a:rPr>
              <a:t>OBLISERV authorization</a:t>
            </a:r>
            <a:endParaRPr lang="en-US" sz="2200" dirty="0"/>
          </a:p>
          <a:p>
            <a:pPr marL="227965" marR="8255" indent="-227965"/>
            <a:r>
              <a:rPr lang="en-US" sz="2200" dirty="0"/>
              <a:t>U.S. Citizen; Noncitizen nationals; or Immigrant alien members who have been lawfully admitted into the U.S.</a:t>
            </a:r>
            <a:endParaRPr lang="en-US" dirty="0"/>
          </a:p>
          <a:p>
            <a:pPr marL="227965" indent="-227965"/>
            <a:r>
              <a:rPr lang="en-US" sz="2200" dirty="0"/>
              <a:t>Medically qualified</a:t>
            </a:r>
            <a:endParaRPr lang="en-US" sz="2200" dirty="0">
              <a:ea typeface="Tahoma"/>
              <a:cs typeface="Tahoma"/>
            </a:endParaRPr>
          </a:p>
          <a:p>
            <a:pPr marL="227965" indent="-227965"/>
            <a:r>
              <a:rPr lang="en-US" sz="2200" dirty="0"/>
              <a:t>Meet HYT requirements</a:t>
            </a:r>
          </a:p>
          <a:p>
            <a:pPr marL="227965" indent="-227965"/>
            <a:r>
              <a:rPr lang="en-US" sz="2200" dirty="0">
                <a:ea typeface="Tahoma"/>
                <a:cs typeface="Tahoma"/>
              </a:rPr>
              <a:t>Security Clearance (if required by rating)</a:t>
            </a:r>
          </a:p>
          <a:p>
            <a:pPr marL="227965" indent="-227965"/>
            <a:r>
              <a:rPr lang="en-US" sz="2200" dirty="0"/>
              <a:t>Meet Professional Growth Criteria:</a:t>
            </a:r>
            <a:endParaRPr lang="en-US" sz="2200" dirty="0">
              <a:ea typeface="Tahoma"/>
              <a:cs typeface="Tahoma"/>
            </a:endParaRPr>
          </a:p>
          <a:p>
            <a:pPr marL="685165" lvl="1" indent="-227965"/>
            <a:r>
              <a:rPr lang="en-US" sz="2000" dirty="0"/>
              <a:t>Serving as a Petty Officer; or</a:t>
            </a:r>
            <a:endParaRPr lang="en-US" sz="2000" dirty="0">
              <a:ea typeface="Tahoma"/>
              <a:cs typeface="Tahoma"/>
            </a:endParaRPr>
          </a:p>
          <a:p>
            <a:pPr marL="685165" lvl="1" indent="-227965"/>
            <a:r>
              <a:rPr lang="en-US" sz="2000" dirty="0"/>
              <a:t>E-3 and approved for SRB; or</a:t>
            </a:r>
            <a:endParaRPr lang="en-US" sz="2000" dirty="0">
              <a:ea typeface="Tahoma"/>
              <a:cs typeface="Tahoma"/>
            </a:endParaRPr>
          </a:p>
          <a:p>
            <a:pPr marL="685165" lvl="1" indent="-227965"/>
            <a:r>
              <a:rPr lang="en-US" sz="2000" dirty="0"/>
              <a:t>E-3 and approved to convert from TAR to AC</a:t>
            </a:r>
            <a:endParaRPr lang="en-US" sz="2000" dirty="0">
              <a:ea typeface="Tahoma"/>
              <a:cs typeface="Tahoma"/>
            </a:endParaRPr>
          </a:p>
          <a:p>
            <a:pPr marL="685165" marR="635" lvl="1" indent="-227965"/>
            <a:r>
              <a:rPr lang="en-US" sz="2000" dirty="0"/>
              <a:t>Receive a minimum recommendation of "Promotable"  and recommended for retention on last graded evaluation (none observed evaluations are not considered graded)</a:t>
            </a:r>
            <a:endParaRPr lang="en-US" sz="2000" dirty="0">
              <a:ea typeface="Tahoma"/>
              <a:cs typeface="Tahoma"/>
            </a:endParaRPr>
          </a:p>
          <a:p>
            <a:pPr marL="227965" indent="-227965"/>
            <a:r>
              <a:rPr lang="en-US" sz="2200" dirty="0"/>
              <a:t>Physical fitness requirements:</a:t>
            </a:r>
            <a:endParaRPr lang="en-US" sz="2200" dirty="0">
              <a:ea typeface="Tahoma"/>
              <a:cs typeface="Tahoma"/>
            </a:endParaRPr>
          </a:p>
          <a:p>
            <a:pPr marL="685165" lvl="1" indent="-227965"/>
            <a:r>
              <a:rPr lang="en-US" sz="2000" dirty="0"/>
              <a:t>Refer to OPNAVINST 6110.1 (series), Physical Readiness Program and current NAVADMINS to determine physical fitness eligibility</a:t>
            </a:r>
            <a:endParaRPr lang="en-US" sz="2000" dirty="0">
              <a:ea typeface="Tahoma"/>
              <a:cs typeface="Tahoma"/>
            </a:endParaRPr>
          </a:p>
          <a:p>
            <a:pPr marL="0" indent="0">
              <a:buNone/>
            </a:pPr>
            <a:endParaRPr lang="en-US" sz="2200" dirty="0"/>
          </a:p>
        </p:txBody>
      </p:sp>
    </p:spTree>
    <p:extLst>
      <p:ext uri="{BB962C8B-B14F-4D97-AF65-F5344CB8AC3E}">
        <p14:creationId xmlns:p14="http://schemas.microsoft.com/office/powerpoint/2010/main" val="141752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p:txBody>
          <a:bodyPr>
            <a:normAutofit/>
          </a:bodyPr>
          <a:lstStyle/>
          <a:p>
            <a:r>
              <a:rPr lang="en-US">
                <a:solidFill>
                  <a:srgbClr val="E8AF10"/>
                </a:solidFill>
              </a:rPr>
              <a:t>High Year Tenure </a:t>
            </a:r>
            <a:br>
              <a:rPr lang="en-US">
                <a:solidFill>
                  <a:srgbClr val="E8AF10"/>
                </a:solidFill>
              </a:rPr>
            </a:br>
            <a:r>
              <a:rPr lang="en-US">
                <a:solidFill>
                  <a:srgbClr val="E8AF10"/>
                </a:solidFill>
              </a:rPr>
              <a:t>(HYT)</a:t>
            </a:r>
            <a:endParaRPr lang="en-US"/>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443298" y="1791277"/>
            <a:ext cx="7886700" cy="4101350"/>
          </a:xfrm>
        </p:spPr>
        <p:txBody>
          <a:bodyPr vert="horz" lIns="91440" tIns="45720" rIns="91440" bIns="45720" rtlCol="0" anchor="t">
            <a:normAutofit/>
          </a:bodyPr>
          <a:lstStyle/>
          <a:p>
            <a:pPr marL="0" indent="0">
              <a:spcBef>
                <a:spcPts val="600"/>
              </a:spcBef>
              <a:buNone/>
            </a:pPr>
            <a:r>
              <a:rPr lang="en-US" sz="1900" dirty="0"/>
              <a:t>References:  </a:t>
            </a:r>
          </a:p>
          <a:p>
            <a:pPr marL="0" indent="0">
              <a:spcBef>
                <a:spcPts val="600"/>
              </a:spcBef>
              <a:buNone/>
            </a:pPr>
            <a:r>
              <a:rPr lang="en-US" sz="1900" dirty="0"/>
              <a:t>	AC/TAR: MILPERSMAN 1160-120 </a:t>
            </a:r>
          </a:p>
          <a:p>
            <a:pPr marL="0" indent="0">
              <a:spcBef>
                <a:spcPts val="600"/>
              </a:spcBef>
              <a:spcAft>
                <a:spcPts val="1200"/>
              </a:spcAft>
              <a:buNone/>
            </a:pPr>
            <a:r>
              <a:rPr lang="en-US" sz="1900" dirty="0">
                <a:ea typeface="Tahoma"/>
                <a:cs typeface="Tahoma"/>
              </a:rPr>
              <a:t>	SELRES/IRR/USNR-S1: MILPERSMAN 1160-135</a:t>
            </a:r>
          </a:p>
          <a:p>
            <a:pPr marL="0" indent="0">
              <a:spcBef>
                <a:spcPts val="0"/>
              </a:spcBef>
              <a:spcAft>
                <a:spcPts val="600"/>
              </a:spcAft>
              <a:buNone/>
            </a:pPr>
            <a:r>
              <a:rPr lang="en-US" sz="1900" dirty="0">
                <a:ea typeface="Tahoma"/>
                <a:cs typeface="Tahoma"/>
              </a:rPr>
              <a:t>Purpose:</a:t>
            </a:r>
          </a:p>
          <a:p>
            <a:pPr marL="685154" marR="2540" lvl="1" indent="-227965">
              <a:spcBef>
                <a:spcPts val="0"/>
              </a:spcBef>
              <a:spcAft>
                <a:spcPts val="600"/>
              </a:spcAft>
            </a:pPr>
            <a:r>
              <a:rPr lang="en-US" sz="1500" dirty="0"/>
              <a:t>The high year tenure (HYT) policy is a vital and effective force management tool utilized to properly size and shape the Active Component (AC) and Reserve Component (RC).</a:t>
            </a:r>
            <a:endParaRPr lang="en-US" sz="1500" dirty="0">
              <a:ea typeface="Tahoma"/>
              <a:cs typeface="Tahoma"/>
            </a:endParaRPr>
          </a:p>
          <a:p>
            <a:pPr marL="685154" marR="635" lvl="1" indent="-227965">
              <a:spcBef>
                <a:spcPts val="0"/>
              </a:spcBef>
              <a:spcAft>
                <a:spcPts val="600"/>
              </a:spcAft>
            </a:pPr>
            <a:r>
              <a:rPr lang="en-US" sz="1500" dirty="0"/>
              <a:t>HYT management is regulated by establishing standardized length-of-service (LOS) gates by pay grade balanced with a waiver process to enable the Navy to retain the right number of members.</a:t>
            </a:r>
            <a:endParaRPr lang="en-US" sz="1500" dirty="0">
              <a:ea typeface="Tahoma"/>
              <a:cs typeface="Tahoma"/>
            </a:endParaRPr>
          </a:p>
          <a:p>
            <a:pPr marL="0" marR="635" indent="0">
              <a:buNone/>
            </a:pPr>
            <a:endParaRPr lang="en-US" sz="1900" dirty="0">
              <a:ea typeface="Tahoma"/>
              <a:cs typeface="Tahoma"/>
            </a:endParaRPr>
          </a:p>
          <a:p>
            <a:pPr marL="0" marR="635" indent="0">
              <a:buNone/>
            </a:pPr>
            <a:r>
              <a:rPr lang="en-US" sz="1900" dirty="0">
                <a:ea typeface="Tahoma"/>
                <a:cs typeface="Tahoma"/>
              </a:rPr>
              <a:t>     **Reference HYT specific NAVADMINS for recent changes**</a:t>
            </a:r>
          </a:p>
        </p:txBody>
      </p:sp>
    </p:spTree>
    <p:extLst>
      <p:ext uri="{BB962C8B-B14F-4D97-AF65-F5344CB8AC3E}">
        <p14:creationId xmlns:p14="http://schemas.microsoft.com/office/powerpoint/2010/main" val="3302798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1692351" y="0"/>
            <a:ext cx="5630834" cy="1325563"/>
          </a:xfrm>
        </p:spPr>
        <p:txBody>
          <a:bodyPr>
            <a:normAutofit/>
          </a:bodyPr>
          <a:lstStyle/>
          <a:p>
            <a:r>
              <a:rPr lang="en-US" sz="3600">
                <a:solidFill>
                  <a:srgbClr val="E8AF10"/>
                </a:solidFill>
              </a:rPr>
              <a:t>HYT Limits </a:t>
            </a:r>
            <a:endParaRPr lang="en-US" sz="3600"/>
          </a:p>
        </p:txBody>
      </p:sp>
      <p:graphicFrame>
        <p:nvGraphicFramePr>
          <p:cNvPr id="6" name="Table 5"/>
          <p:cNvGraphicFramePr>
            <a:graphicFrameLocks noGrp="1"/>
          </p:cNvGraphicFramePr>
          <p:nvPr>
            <p:extLst>
              <p:ext uri="{D42A27DB-BD31-4B8C-83A1-F6EECF244321}">
                <p14:modId xmlns:p14="http://schemas.microsoft.com/office/powerpoint/2010/main" val="513599174"/>
              </p:ext>
            </p:extLst>
          </p:nvPr>
        </p:nvGraphicFramePr>
        <p:xfrm>
          <a:off x="1143855" y="1520291"/>
          <a:ext cx="2824480" cy="3337560"/>
        </p:xfrm>
        <a:graphic>
          <a:graphicData uri="http://schemas.openxmlformats.org/drawingml/2006/table">
            <a:tbl>
              <a:tblPr firstRow="1" bandRow="1">
                <a:tableStyleId>{5C22544A-7EE6-4342-B048-85BDC9FD1C3A}</a:tableStyleId>
              </a:tblPr>
              <a:tblGrid>
                <a:gridCol w="1360297">
                  <a:extLst>
                    <a:ext uri="{9D8B030D-6E8A-4147-A177-3AD203B41FA5}">
                      <a16:colId xmlns:a16="http://schemas.microsoft.com/office/drawing/2014/main" val="3585736378"/>
                    </a:ext>
                  </a:extLst>
                </a:gridCol>
                <a:gridCol w="1464183">
                  <a:extLst>
                    <a:ext uri="{9D8B030D-6E8A-4147-A177-3AD203B41FA5}">
                      <a16:colId xmlns:a16="http://schemas.microsoft.com/office/drawing/2014/main" val="3986338131"/>
                    </a:ext>
                  </a:extLst>
                </a:gridCol>
              </a:tblGrid>
              <a:tr h="370840">
                <a:tc gridSpan="2">
                  <a:txBody>
                    <a:bodyPr/>
                    <a:lstStyle/>
                    <a:p>
                      <a:pPr algn="ctr"/>
                      <a:r>
                        <a:rPr lang="en-US" dirty="0">
                          <a:solidFill>
                            <a:schemeClr val="bg2"/>
                          </a:solidFill>
                        </a:rPr>
                        <a:t>Active and TAR Sailors</a:t>
                      </a:r>
                    </a:p>
                  </a:txBody>
                  <a:tcPr/>
                </a:tc>
                <a:tc hMerge="1">
                  <a:txBody>
                    <a:bodyPr/>
                    <a:lstStyle/>
                    <a:p>
                      <a:endParaRPr lang="en-US" dirty="0"/>
                    </a:p>
                  </a:txBody>
                  <a:tcPr/>
                </a:tc>
                <a:extLst>
                  <a:ext uri="{0D108BD9-81ED-4DB2-BD59-A6C34878D82A}">
                    <a16:rowId xmlns:a16="http://schemas.microsoft.com/office/drawing/2014/main" val="3468651441"/>
                  </a:ext>
                </a:extLst>
              </a:tr>
              <a:tr h="370840">
                <a:tc>
                  <a:txBody>
                    <a:bodyPr/>
                    <a:lstStyle/>
                    <a:p>
                      <a:r>
                        <a:rPr lang="en-US" dirty="0">
                          <a:solidFill>
                            <a:schemeClr val="accent1"/>
                          </a:solidFill>
                        </a:rPr>
                        <a:t>E-1</a:t>
                      </a:r>
                      <a:r>
                        <a:rPr lang="en-US" baseline="0" dirty="0">
                          <a:solidFill>
                            <a:schemeClr val="accent1"/>
                          </a:solidFill>
                        </a:rPr>
                        <a:t> TO E-2</a:t>
                      </a:r>
                      <a:endParaRPr lang="en-US" dirty="0">
                        <a:solidFill>
                          <a:schemeClr val="accent1"/>
                        </a:solidFill>
                      </a:endParaRPr>
                    </a:p>
                  </a:txBody>
                  <a:tcPr/>
                </a:tc>
                <a:tc>
                  <a:txBody>
                    <a:bodyPr/>
                    <a:lstStyle/>
                    <a:p>
                      <a:r>
                        <a:rPr lang="en-US" dirty="0">
                          <a:solidFill>
                            <a:schemeClr val="accent1"/>
                          </a:solidFill>
                        </a:rPr>
                        <a:t>4 Years</a:t>
                      </a:r>
                    </a:p>
                  </a:txBody>
                  <a:tcPr/>
                </a:tc>
                <a:extLst>
                  <a:ext uri="{0D108BD9-81ED-4DB2-BD59-A6C34878D82A}">
                    <a16:rowId xmlns:a16="http://schemas.microsoft.com/office/drawing/2014/main" val="3958399119"/>
                  </a:ext>
                </a:extLst>
              </a:tr>
              <a:tr h="370840">
                <a:tc>
                  <a:txBody>
                    <a:bodyPr/>
                    <a:lstStyle/>
                    <a:p>
                      <a:r>
                        <a:rPr lang="en-US" dirty="0">
                          <a:solidFill>
                            <a:schemeClr val="accent1"/>
                          </a:solidFill>
                        </a:rPr>
                        <a:t>E-3</a:t>
                      </a:r>
                    </a:p>
                  </a:txBody>
                  <a:tcPr/>
                </a:tc>
                <a:tc>
                  <a:txBody>
                    <a:bodyPr/>
                    <a:lstStyle/>
                    <a:p>
                      <a:r>
                        <a:rPr lang="en-US" dirty="0">
                          <a:solidFill>
                            <a:schemeClr val="accent1"/>
                          </a:solidFill>
                        </a:rPr>
                        <a:t>6 Years</a:t>
                      </a:r>
                    </a:p>
                  </a:txBody>
                  <a:tcPr/>
                </a:tc>
                <a:extLst>
                  <a:ext uri="{0D108BD9-81ED-4DB2-BD59-A6C34878D82A}">
                    <a16:rowId xmlns:a16="http://schemas.microsoft.com/office/drawing/2014/main" val="1989385576"/>
                  </a:ext>
                </a:extLst>
              </a:tr>
              <a:tr h="370840">
                <a:tc>
                  <a:txBody>
                    <a:bodyPr/>
                    <a:lstStyle/>
                    <a:p>
                      <a:r>
                        <a:rPr lang="en-US" dirty="0">
                          <a:solidFill>
                            <a:schemeClr val="accent1"/>
                          </a:solidFill>
                        </a:rPr>
                        <a:t>E-4</a:t>
                      </a:r>
                    </a:p>
                  </a:txBody>
                  <a:tcPr/>
                </a:tc>
                <a:tc>
                  <a:txBody>
                    <a:bodyPr/>
                    <a:lstStyle/>
                    <a:p>
                      <a:r>
                        <a:rPr lang="en-US" dirty="0">
                          <a:solidFill>
                            <a:schemeClr val="accent1"/>
                          </a:solidFill>
                        </a:rPr>
                        <a:t>10 Years</a:t>
                      </a:r>
                    </a:p>
                  </a:txBody>
                  <a:tcPr/>
                </a:tc>
                <a:extLst>
                  <a:ext uri="{0D108BD9-81ED-4DB2-BD59-A6C34878D82A}">
                    <a16:rowId xmlns:a16="http://schemas.microsoft.com/office/drawing/2014/main" val="1628381071"/>
                  </a:ext>
                </a:extLst>
              </a:tr>
              <a:tr h="370840">
                <a:tc>
                  <a:txBody>
                    <a:bodyPr/>
                    <a:lstStyle/>
                    <a:p>
                      <a:r>
                        <a:rPr lang="en-US" dirty="0">
                          <a:solidFill>
                            <a:schemeClr val="accent1"/>
                          </a:solidFill>
                        </a:rPr>
                        <a:t>E-5</a:t>
                      </a:r>
                    </a:p>
                  </a:txBody>
                  <a:tcPr/>
                </a:tc>
                <a:tc>
                  <a:txBody>
                    <a:bodyPr/>
                    <a:lstStyle/>
                    <a:p>
                      <a:r>
                        <a:rPr lang="en-US" dirty="0">
                          <a:solidFill>
                            <a:schemeClr val="accent1"/>
                          </a:solidFill>
                        </a:rPr>
                        <a:t>16 Years</a:t>
                      </a:r>
                    </a:p>
                  </a:txBody>
                  <a:tcPr/>
                </a:tc>
                <a:extLst>
                  <a:ext uri="{0D108BD9-81ED-4DB2-BD59-A6C34878D82A}">
                    <a16:rowId xmlns:a16="http://schemas.microsoft.com/office/drawing/2014/main" val="2459011011"/>
                  </a:ext>
                </a:extLst>
              </a:tr>
              <a:tr h="370840">
                <a:tc>
                  <a:txBody>
                    <a:bodyPr/>
                    <a:lstStyle/>
                    <a:p>
                      <a:r>
                        <a:rPr lang="en-US" dirty="0">
                          <a:solidFill>
                            <a:schemeClr val="accent1"/>
                          </a:solidFill>
                        </a:rPr>
                        <a:t>E-6</a:t>
                      </a:r>
                    </a:p>
                  </a:txBody>
                  <a:tcPr/>
                </a:tc>
                <a:tc>
                  <a:txBody>
                    <a:bodyPr/>
                    <a:lstStyle/>
                    <a:p>
                      <a:r>
                        <a:rPr lang="en-US" dirty="0">
                          <a:solidFill>
                            <a:schemeClr val="accent1"/>
                          </a:solidFill>
                        </a:rPr>
                        <a:t>22 Years</a:t>
                      </a:r>
                    </a:p>
                  </a:txBody>
                  <a:tcPr/>
                </a:tc>
                <a:extLst>
                  <a:ext uri="{0D108BD9-81ED-4DB2-BD59-A6C34878D82A}">
                    <a16:rowId xmlns:a16="http://schemas.microsoft.com/office/drawing/2014/main" val="3134754076"/>
                  </a:ext>
                </a:extLst>
              </a:tr>
              <a:tr h="370840">
                <a:tc>
                  <a:txBody>
                    <a:bodyPr/>
                    <a:lstStyle/>
                    <a:p>
                      <a:r>
                        <a:rPr lang="en-US" dirty="0">
                          <a:solidFill>
                            <a:schemeClr val="accent1"/>
                          </a:solidFill>
                        </a:rPr>
                        <a:t>E-7</a:t>
                      </a:r>
                    </a:p>
                  </a:txBody>
                  <a:tcPr/>
                </a:tc>
                <a:tc>
                  <a:txBody>
                    <a:bodyPr/>
                    <a:lstStyle/>
                    <a:p>
                      <a:r>
                        <a:rPr lang="en-US" dirty="0">
                          <a:solidFill>
                            <a:schemeClr val="accent1"/>
                          </a:solidFill>
                        </a:rPr>
                        <a:t>24 Years</a:t>
                      </a:r>
                    </a:p>
                  </a:txBody>
                  <a:tcPr/>
                </a:tc>
                <a:extLst>
                  <a:ext uri="{0D108BD9-81ED-4DB2-BD59-A6C34878D82A}">
                    <a16:rowId xmlns:a16="http://schemas.microsoft.com/office/drawing/2014/main" val="1419248256"/>
                  </a:ext>
                </a:extLst>
              </a:tr>
              <a:tr h="370840">
                <a:tc>
                  <a:txBody>
                    <a:bodyPr/>
                    <a:lstStyle/>
                    <a:p>
                      <a:r>
                        <a:rPr lang="en-US" dirty="0">
                          <a:solidFill>
                            <a:schemeClr val="accent1"/>
                          </a:solidFill>
                        </a:rPr>
                        <a:t>E-8</a:t>
                      </a:r>
                    </a:p>
                  </a:txBody>
                  <a:tcPr/>
                </a:tc>
                <a:tc>
                  <a:txBody>
                    <a:bodyPr/>
                    <a:lstStyle/>
                    <a:p>
                      <a:r>
                        <a:rPr lang="en-US" dirty="0">
                          <a:solidFill>
                            <a:schemeClr val="accent1"/>
                          </a:solidFill>
                        </a:rPr>
                        <a:t>26 Years</a:t>
                      </a:r>
                    </a:p>
                  </a:txBody>
                  <a:tcPr/>
                </a:tc>
                <a:extLst>
                  <a:ext uri="{0D108BD9-81ED-4DB2-BD59-A6C34878D82A}">
                    <a16:rowId xmlns:a16="http://schemas.microsoft.com/office/drawing/2014/main" val="1651763113"/>
                  </a:ext>
                </a:extLst>
              </a:tr>
              <a:tr h="370840">
                <a:tc>
                  <a:txBody>
                    <a:bodyPr/>
                    <a:lstStyle/>
                    <a:p>
                      <a:r>
                        <a:rPr lang="en-US" dirty="0">
                          <a:solidFill>
                            <a:schemeClr val="accent1"/>
                          </a:solidFill>
                        </a:rPr>
                        <a:t>E-9</a:t>
                      </a:r>
                    </a:p>
                  </a:txBody>
                  <a:tcPr/>
                </a:tc>
                <a:tc>
                  <a:txBody>
                    <a:bodyPr/>
                    <a:lstStyle/>
                    <a:p>
                      <a:r>
                        <a:rPr lang="en-US" dirty="0">
                          <a:solidFill>
                            <a:schemeClr val="accent1"/>
                          </a:solidFill>
                        </a:rPr>
                        <a:t>30 Years</a:t>
                      </a:r>
                    </a:p>
                  </a:txBody>
                  <a:tcPr/>
                </a:tc>
                <a:extLst>
                  <a:ext uri="{0D108BD9-81ED-4DB2-BD59-A6C34878D82A}">
                    <a16:rowId xmlns:a16="http://schemas.microsoft.com/office/drawing/2014/main" val="284108827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660448288"/>
              </p:ext>
            </p:extLst>
          </p:nvPr>
        </p:nvGraphicFramePr>
        <p:xfrm>
          <a:off x="4559489" y="1520291"/>
          <a:ext cx="3535109" cy="3337560"/>
        </p:xfrm>
        <a:graphic>
          <a:graphicData uri="http://schemas.openxmlformats.org/drawingml/2006/table">
            <a:tbl>
              <a:tblPr firstRow="1" bandRow="1">
                <a:tableStyleId>{5C22544A-7EE6-4342-B048-85BDC9FD1C3A}</a:tableStyleId>
              </a:tblPr>
              <a:tblGrid>
                <a:gridCol w="1702543">
                  <a:extLst>
                    <a:ext uri="{9D8B030D-6E8A-4147-A177-3AD203B41FA5}">
                      <a16:colId xmlns:a16="http://schemas.microsoft.com/office/drawing/2014/main" val="3585736378"/>
                    </a:ext>
                  </a:extLst>
                </a:gridCol>
                <a:gridCol w="1832566">
                  <a:extLst>
                    <a:ext uri="{9D8B030D-6E8A-4147-A177-3AD203B41FA5}">
                      <a16:colId xmlns:a16="http://schemas.microsoft.com/office/drawing/2014/main" val="3986338131"/>
                    </a:ext>
                  </a:extLst>
                </a:gridCol>
              </a:tblGrid>
              <a:tr h="370840">
                <a:tc gridSpan="2">
                  <a:txBody>
                    <a:bodyPr/>
                    <a:lstStyle/>
                    <a:p>
                      <a:pPr algn="ctr"/>
                      <a:r>
                        <a:rPr lang="en-US" dirty="0">
                          <a:solidFill>
                            <a:schemeClr val="bg2"/>
                          </a:solidFill>
                        </a:rPr>
                        <a:t>SELRES, IRR and USNR-S1</a:t>
                      </a:r>
                    </a:p>
                  </a:txBody>
                  <a:tcPr/>
                </a:tc>
                <a:tc hMerge="1">
                  <a:txBody>
                    <a:bodyPr/>
                    <a:lstStyle/>
                    <a:p>
                      <a:endParaRPr lang="en-US" dirty="0"/>
                    </a:p>
                  </a:txBody>
                  <a:tcPr/>
                </a:tc>
                <a:extLst>
                  <a:ext uri="{0D108BD9-81ED-4DB2-BD59-A6C34878D82A}">
                    <a16:rowId xmlns:a16="http://schemas.microsoft.com/office/drawing/2014/main" val="3468651441"/>
                  </a:ext>
                </a:extLst>
              </a:tr>
              <a:tr h="370840">
                <a:tc>
                  <a:txBody>
                    <a:bodyPr/>
                    <a:lstStyle/>
                    <a:p>
                      <a:r>
                        <a:rPr lang="en-US" dirty="0">
                          <a:solidFill>
                            <a:schemeClr val="accent1"/>
                          </a:solidFill>
                        </a:rPr>
                        <a:t>E-1</a:t>
                      </a:r>
                      <a:r>
                        <a:rPr lang="en-US" baseline="0" dirty="0">
                          <a:solidFill>
                            <a:schemeClr val="accent1"/>
                          </a:solidFill>
                        </a:rPr>
                        <a:t> TO E-2</a:t>
                      </a:r>
                      <a:endParaRPr lang="en-US" dirty="0">
                        <a:solidFill>
                          <a:schemeClr val="accent1"/>
                        </a:solidFill>
                      </a:endParaRPr>
                    </a:p>
                  </a:txBody>
                  <a:tcPr/>
                </a:tc>
                <a:tc>
                  <a:txBody>
                    <a:bodyPr/>
                    <a:lstStyle/>
                    <a:p>
                      <a:r>
                        <a:rPr lang="en-US" dirty="0">
                          <a:solidFill>
                            <a:schemeClr val="accent1"/>
                          </a:solidFill>
                        </a:rPr>
                        <a:t>6 Years</a:t>
                      </a:r>
                    </a:p>
                  </a:txBody>
                  <a:tcPr/>
                </a:tc>
                <a:extLst>
                  <a:ext uri="{0D108BD9-81ED-4DB2-BD59-A6C34878D82A}">
                    <a16:rowId xmlns:a16="http://schemas.microsoft.com/office/drawing/2014/main" val="3958399119"/>
                  </a:ext>
                </a:extLst>
              </a:tr>
              <a:tr h="370840">
                <a:tc>
                  <a:txBody>
                    <a:bodyPr/>
                    <a:lstStyle/>
                    <a:p>
                      <a:r>
                        <a:rPr lang="en-US" dirty="0">
                          <a:solidFill>
                            <a:schemeClr val="accent1"/>
                          </a:solidFill>
                        </a:rPr>
                        <a:t>E-3</a:t>
                      </a:r>
                    </a:p>
                  </a:txBody>
                  <a:tcPr/>
                </a:tc>
                <a:tc>
                  <a:txBody>
                    <a:bodyPr/>
                    <a:lstStyle/>
                    <a:p>
                      <a:r>
                        <a:rPr lang="en-US" dirty="0">
                          <a:solidFill>
                            <a:schemeClr val="accent1"/>
                          </a:solidFill>
                        </a:rPr>
                        <a:t>10 Years</a:t>
                      </a:r>
                    </a:p>
                  </a:txBody>
                  <a:tcPr/>
                </a:tc>
                <a:extLst>
                  <a:ext uri="{0D108BD9-81ED-4DB2-BD59-A6C34878D82A}">
                    <a16:rowId xmlns:a16="http://schemas.microsoft.com/office/drawing/2014/main" val="1989385576"/>
                  </a:ext>
                </a:extLst>
              </a:tr>
              <a:tr h="370840">
                <a:tc>
                  <a:txBody>
                    <a:bodyPr/>
                    <a:lstStyle/>
                    <a:p>
                      <a:r>
                        <a:rPr lang="en-US" dirty="0">
                          <a:solidFill>
                            <a:schemeClr val="accent1"/>
                          </a:solidFill>
                        </a:rPr>
                        <a:t>E-4</a:t>
                      </a:r>
                    </a:p>
                  </a:txBody>
                  <a:tcPr/>
                </a:tc>
                <a:tc>
                  <a:txBody>
                    <a:bodyPr/>
                    <a:lstStyle/>
                    <a:p>
                      <a:r>
                        <a:rPr lang="en-US" dirty="0">
                          <a:solidFill>
                            <a:schemeClr val="accent1"/>
                          </a:solidFill>
                        </a:rPr>
                        <a:t>14 Years</a:t>
                      </a:r>
                    </a:p>
                  </a:txBody>
                  <a:tcPr/>
                </a:tc>
                <a:extLst>
                  <a:ext uri="{0D108BD9-81ED-4DB2-BD59-A6C34878D82A}">
                    <a16:rowId xmlns:a16="http://schemas.microsoft.com/office/drawing/2014/main" val="1628381071"/>
                  </a:ext>
                </a:extLst>
              </a:tr>
              <a:tr h="370840">
                <a:tc>
                  <a:txBody>
                    <a:bodyPr/>
                    <a:lstStyle/>
                    <a:p>
                      <a:r>
                        <a:rPr lang="en-US" dirty="0">
                          <a:solidFill>
                            <a:schemeClr val="accent1"/>
                          </a:solidFill>
                        </a:rPr>
                        <a:t>E-5</a:t>
                      </a:r>
                    </a:p>
                  </a:txBody>
                  <a:tcPr/>
                </a:tc>
                <a:tc>
                  <a:txBody>
                    <a:bodyPr/>
                    <a:lstStyle/>
                    <a:p>
                      <a:r>
                        <a:rPr lang="en-US" dirty="0">
                          <a:solidFill>
                            <a:schemeClr val="accent1"/>
                          </a:solidFill>
                        </a:rPr>
                        <a:t>20 Years</a:t>
                      </a:r>
                    </a:p>
                  </a:txBody>
                  <a:tcPr/>
                </a:tc>
                <a:extLst>
                  <a:ext uri="{0D108BD9-81ED-4DB2-BD59-A6C34878D82A}">
                    <a16:rowId xmlns:a16="http://schemas.microsoft.com/office/drawing/2014/main" val="2459011011"/>
                  </a:ext>
                </a:extLst>
              </a:tr>
              <a:tr h="370840">
                <a:tc>
                  <a:txBody>
                    <a:bodyPr/>
                    <a:lstStyle/>
                    <a:p>
                      <a:r>
                        <a:rPr lang="en-US" dirty="0">
                          <a:solidFill>
                            <a:schemeClr val="accent1"/>
                          </a:solidFill>
                        </a:rPr>
                        <a:t>E-6</a:t>
                      </a:r>
                    </a:p>
                  </a:txBody>
                  <a:tcPr/>
                </a:tc>
                <a:tc>
                  <a:txBody>
                    <a:bodyPr/>
                    <a:lstStyle/>
                    <a:p>
                      <a:r>
                        <a:rPr lang="en-US" dirty="0">
                          <a:solidFill>
                            <a:schemeClr val="accent1"/>
                          </a:solidFill>
                        </a:rPr>
                        <a:t>22 Years</a:t>
                      </a:r>
                    </a:p>
                  </a:txBody>
                  <a:tcPr/>
                </a:tc>
                <a:extLst>
                  <a:ext uri="{0D108BD9-81ED-4DB2-BD59-A6C34878D82A}">
                    <a16:rowId xmlns:a16="http://schemas.microsoft.com/office/drawing/2014/main" val="3134754076"/>
                  </a:ext>
                </a:extLst>
              </a:tr>
              <a:tr h="370840">
                <a:tc>
                  <a:txBody>
                    <a:bodyPr/>
                    <a:lstStyle/>
                    <a:p>
                      <a:r>
                        <a:rPr lang="en-US" dirty="0">
                          <a:solidFill>
                            <a:schemeClr val="accent1"/>
                          </a:solidFill>
                        </a:rPr>
                        <a:t>E-7</a:t>
                      </a:r>
                    </a:p>
                  </a:txBody>
                  <a:tcPr/>
                </a:tc>
                <a:tc>
                  <a:txBody>
                    <a:bodyPr/>
                    <a:lstStyle/>
                    <a:p>
                      <a:r>
                        <a:rPr lang="en-US" dirty="0">
                          <a:solidFill>
                            <a:schemeClr val="accent1"/>
                          </a:solidFill>
                        </a:rPr>
                        <a:t>24 Years</a:t>
                      </a:r>
                    </a:p>
                  </a:txBody>
                  <a:tcPr/>
                </a:tc>
                <a:extLst>
                  <a:ext uri="{0D108BD9-81ED-4DB2-BD59-A6C34878D82A}">
                    <a16:rowId xmlns:a16="http://schemas.microsoft.com/office/drawing/2014/main" val="1419248256"/>
                  </a:ext>
                </a:extLst>
              </a:tr>
              <a:tr h="370840">
                <a:tc>
                  <a:txBody>
                    <a:bodyPr/>
                    <a:lstStyle/>
                    <a:p>
                      <a:r>
                        <a:rPr lang="en-US" dirty="0">
                          <a:solidFill>
                            <a:schemeClr val="accent1"/>
                          </a:solidFill>
                        </a:rPr>
                        <a:t>E-8</a:t>
                      </a:r>
                    </a:p>
                  </a:txBody>
                  <a:tcPr/>
                </a:tc>
                <a:tc>
                  <a:txBody>
                    <a:bodyPr/>
                    <a:lstStyle/>
                    <a:p>
                      <a:r>
                        <a:rPr lang="en-US" dirty="0">
                          <a:solidFill>
                            <a:schemeClr val="accent1"/>
                          </a:solidFill>
                        </a:rPr>
                        <a:t>26 Years</a:t>
                      </a:r>
                    </a:p>
                  </a:txBody>
                  <a:tcPr/>
                </a:tc>
                <a:extLst>
                  <a:ext uri="{0D108BD9-81ED-4DB2-BD59-A6C34878D82A}">
                    <a16:rowId xmlns:a16="http://schemas.microsoft.com/office/drawing/2014/main" val="1651763113"/>
                  </a:ext>
                </a:extLst>
              </a:tr>
              <a:tr h="370840">
                <a:tc>
                  <a:txBody>
                    <a:bodyPr/>
                    <a:lstStyle/>
                    <a:p>
                      <a:r>
                        <a:rPr lang="en-US" dirty="0">
                          <a:solidFill>
                            <a:schemeClr val="accent1"/>
                          </a:solidFill>
                        </a:rPr>
                        <a:t>E-9</a:t>
                      </a:r>
                    </a:p>
                  </a:txBody>
                  <a:tcPr/>
                </a:tc>
                <a:tc>
                  <a:txBody>
                    <a:bodyPr/>
                    <a:lstStyle/>
                    <a:p>
                      <a:r>
                        <a:rPr lang="en-US" dirty="0">
                          <a:solidFill>
                            <a:schemeClr val="accent1"/>
                          </a:solidFill>
                        </a:rPr>
                        <a:t>30 Years</a:t>
                      </a:r>
                    </a:p>
                  </a:txBody>
                  <a:tcPr/>
                </a:tc>
                <a:extLst>
                  <a:ext uri="{0D108BD9-81ED-4DB2-BD59-A6C34878D82A}">
                    <a16:rowId xmlns:a16="http://schemas.microsoft.com/office/drawing/2014/main" val="2841088271"/>
                  </a:ext>
                </a:extLst>
              </a:tr>
            </a:tbl>
          </a:graphicData>
        </a:graphic>
      </p:graphicFrame>
      <p:sp>
        <p:nvSpPr>
          <p:cNvPr id="8" name="TextBox 7"/>
          <p:cNvSpPr txBox="1"/>
          <p:nvPr/>
        </p:nvSpPr>
        <p:spPr>
          <a:xfrm>
            <a:off x="746660" y="5106792"/>
            <a:ext cx="8394606" cy="877163"/>
          </a:xfrm>
          <a:prstGeom prst="rect">
            <a:avLst/>
          </a:prstGeom>
          <a:noFill/>
        </p:spPr>
        <p:txBody>
          <a:bodyPr wrap="none" lIns="91440" tIns="45720" rIns="91440" bIns="45720" rtlCol="0" anchor="t">
            <a:spAutoFit/>
          </a:bodyPr>
          <a:lstStyle/>
          <a:p>
            <a:r>
              <a:rPr lang="en-US" dirty="0">
                <a:solidFill>
                  <a:schemeClr val="tx2"/>
                </a:solidFill>
                <a:latin typeface="Tahoma"/>
                <a:ea typeface="Tahoma"/>
                <a:cs typeface="Segoe UI"/>
              </a:rPr>
              <a:t>**Reference HYT specific NAVADMINS for recent changes**</a:t>
            </a:r>
            <a:r>
              <a:rPr lang="en-US" sz="900" dirty="0">
                <a:solidFill>
                  <a:schemeClr val="tx2"/>
                </a:solidFill>
                <a:latin typeface="Segoe UI"/>
                <a:ea typeface="Tahoma"/>
                <a:cs typeface="Segoe UI"/>
              </a:rPr>
              <a:t> </a:t>
            </a:r>
          </a:p>
          <a:p>
            <a:endParaRPr lang="en-US" sz="900" dirty="0">
              <a:solidFill>
                <a:schemeClr val="tx2"/>
              </a:solidFill>
              <a:latin typeface="Segoe UI"/>
              <a:ea typeface="+mn-lt"/>
              <a:cs typeface="Segoe UI"/>
            </a:endParaRPr>
          </a:p>
          <a:p>
            <a:r>
              <a:rPr lang="en-US" sz="1200" dirty="0">
                <a:solidFill>
                  <a:srgbClr val="FFFF00"/>
                </a:solidFill>
                <a:ea typeface="+mn-lt"/>
                <a:cs typeface="+mn-lt"/>
                <a:hlinkClick r:id="rId3">
                  <a:extLst>
                    <a:ext uri="{A12FA001-AC4F-418D-AE19-62706E023703}">
                      <ahyp:hlinkClr xmlns:ahyp="http://schemas.microsoft.com/office/drawing/2018/hyperlinkcolor" val="tx"/>
                    </a:ext>
                  </a:extLst>
                </a:hlinkClick>
              </a:rPr>
              <a:t>https://www.mynavyhr.navy.mil/Career-Management/Community-Management/Enlisted-Career-Admin/High-Year-Tenure/</a:t>
            </a:r>
            <a:endParaRPr lang="en-US" sz="1200">
              <a:solidFill>
                <a:srgbClr val="FFFF00"/>
              </a:solidFill>
              <a:ea typeface="Tahoma"/>
              <a:cs typeface="Tahoma"/>
            </a:endParaRPr>
          </a:p>
          <a:p>
            <a:endParaRPr lang="en-US" sz="1200" dirty="0">
              <a:solidFill>
                <a:schemeClr val="tx2"/>
              </a:solidFill>
              <a:latin typeface="Segoe UI"/>
              <a:ea typeface="Tahoma"/>
              <a:cs typeface="Segoe UI"/>
            </a:endParaRPr>
          </a:p>
        </p:txBody>
      </p:sp>
    </p:spTree>
    <p:extLst>
      <p:ext uri="{BB962C8B-B14F-4D97-AF65-F5344CB8AC3E}">
        <p14:creationId xmlns:p14="http://schemas.microsoft.com/office/powerpoint/2010/main" val="2233964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E47C-DAD8-99E3-8C01-31B647EC6AC5}"/>
              </a:ext>
            </a:extLst>
          </p:cNvPr>
          <p:cNvSpPr>
            <a:spLocks noGrp="1"/>
          </p:cNvSpPr>
          <p:nvPr>
            <p:ph type="title"/>
          </p:nvPr>
        </p:nvSpPr>
        <p:spPr>
          <a:xfrm>
            <a:off x="667045" y="131043"/>
            <a:ext cx="7323185" cy="1325563"/>
          </a:xfrm>
        </p:spPr>
        <p:txBody>
          <a:bodyPr>
            <a:noAutofit/>
          </a:bodyPr>
          <a:lstStyle/>
          <a:p>
            <a:r>
              <a:rPr lang="en-US" sz="3600">
                <a:solidFill>
                  <a:srgbClr val="E8AF10"/>
                </a:solidFill>
              </a:rPr>
              <a:t>Requirements for Reenlistment</a:t>
            </a:r>
            <a:r>
              <a:rPr lang="en-US">
                <a:solidFill>
                  <a:srgbClr val="E8AF10"/>
                </a:solidFill>
              </a:rPr>
              <a:t> </a:t>
            </a:r>
            <a:endParaRPr lang="en-US"/>
          </a:p>
        </p:txBody>
      </p:sp>
      <p:sp>
        <p:nvSpPr>
          <p:cNvPr id="3" name="Content Placeholder 2">
            <a:extLst>
              <a:ext uri="{FF2B5EF4-FFF2-40B4-BE49-F238E27FC236}">
                <a16:creationId xmlns:a16="http://schemas.microsoft.com/office/drawing/2014/main" id="{3E9D284B-4FB1-1BBF-1E84-266DB4574335}"/>
              </a:ext>
            </a:extLst>
          </p:cNvPr>
          <p:cNvSpPr>
            <a:spLocks noGrp="1"/>
          </p:cNvSpPr>
          <p:nvPr>
            <p:ph idx="1"/>
          </p:nvPr>
        </p:nvSpPr>
        <p:spPr>
          <a:xfrm>
            <a:off x="496564" y="1456606"/>
            <a:ext cx="8027504" cy="5153770"/>
          </a:xfrm>
        </p:spPr>
        <p:txBody>
          <a:bodyPr vert="horz" lIns="91440" tIns="45720" rIns="91440" bIns="45720" rtlCol="0" anchor="t">
            <a:normAutofit/>
          </a:bodyPr>
          <a:lstStyle/>
          <a:p>
            <a:pPr marL="227965" indent="-227965"/>
            <a:r>
              <a:rPr lang="en-US" sz="2400" dirty="0"/>
              <a:t>Reenlistment ceremonies:</a:t>
            </a:r>
          </a:p>
          <a:p>
            <a:pPr marL="685165" lvl="1" indent="-227965"/>
            <a:r>
              <a:rPr lang="en-US" dirty="0"/>
              <a:t>MILPERSMAN 1160-020</a:t>
            </a:r>
            <a:endParaRPr lang="en-US" dirty="0">
              <a:ea typeface="Tahoma"/>
              <a:cs typeface="Tahoma"/>
            </a:endParaRPr>
          </a:p>
          <a:p>
            <a:pPr marL="227965" indent="-227965"/>
            <a:r>
              <a:rPr lang="en-US" sz="2400" dirty="0"/>
              <a:t>Required counseling:</a:t>
            </a:r>
            <a:endParaRPr lang="en-US" sz="2400" dirty="0">
              <a:ea typeface="Tahoma"/>
              <a:cs typeface="Tahoma"/>
            </a:endParaRPr>
          </a:p>
          <a:p>
            <a:pPr marL="685165" lvl="1" indent="-227965"/>
            <a:r>
              <a:rPr lang="en-US" dirty="0"/>
              <a:t>MILPERSMAN 1160-031</a:t>
            </a:r>
            <a:endParaRPr lang="en-US" dirty="0">
              <a:ea typeface="Tahoma"/>
              <a:cs typeface="Tahoma"/>
            </a:endParaRPr>
          </a:p>
          <a:p>
            <a:pPr marL="227965" marR="635" indent="-227965"/>
            <a:r>
              <a:rPr lang="en-US" sz="2400" dirty="0"/>
              <a:t>MNA Authorization is required for all rated E-3 through E-6 with less than 14 years of service.</a:t>
            </a:r>
          </a:p>
          <a:p>
            <a:pPr marL="227965" marR="635" indent="-227965"/>
            <a:r>
              <a:rPr lang="en-US" sz="2400" dirty="0"/>
              <a:t>Terms of reenlistment are: 2, 3, 4, 5, or 6 years</a:t>
            </a:r>
          </a:p>
          <a:p>
            <a:pPr marL="684530" marR="635" lvl="1" indent="-227965"/>
            <a:r>
              <a:rPr lang="en-US" dirty="0"/>
              <a:t>New contract must equal or exceeds period of service member is already obligated.</a:t>
            </a:r>
            <a:endParaRPr lang="en-US" dirty="0">
              <a:ea typeface="Tahoma"/>
              <a:cs typeface="Tahoma"/>
            </a:endParaRPr>
          </a:p>
          <a:p>
            <a:pPr marL="684530" marR="635" lvl="1" indent="-227965"/>
            <a:r>
              <a:rPr lang="en-US" dirty="0"/>
              <a:t> SRB reenlistments require minimum term of 3 years and it must go to the next zone. </a:t>
            </a:r>
            <a:endParaRPr lang="en-US" dirty="0">
              <a:ea typeface="Tahoma"/>
              <a:cs typeface="Tahoma"/>
            </a:endParaRPr>
          </a:p>
        </p:txBody>
      </p:sp>
    </p:spTree>
    <p:extLst>
      <p:ext uri="{BB962C8B-B14F-4D97-AF65-F5344CB8AC3E}">
        <p14:creationId xmlns:p14="http://schemas.microsoft.com/office/powerpoint/2010/main" val="307154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B1525-C018-DFCC-93F0-BBD6C48D171E}"/>
              </a:ext>
            </a:extLst>
          </p:cNvPr>
          <p:cNvSpPr>
            <a:spLocks noGrp="1"/>
          </p:cNvSpPr>
          <p:nvPr>
            <p:ph type="title"/>
          </p:nvPr>
        </p:nvSpPr>
        <p:spPr>
          <a:xfrm>
            <a:off x="1739472" y="117157"/>
            <a:ext cx="5630834" cy="1325563"/>
          </a:xfrm>
        </p:spPr>
        <p:txBody>
          <a:bodyPr>
            <a:normAutofit/>
          </a:bodyPr>
          <a:lstStyle/>
          <a:p>
            <a:r>
              <a:rPr lang="en-US" sz="3600"/>
              <a:t>Reenlistment Ceremony</a:t>
            </a:r>
          </a:p>
        </p:txBody>
      </p:sp>
      <p:sp>
        <p:nvSpPr>
          <p:cNvPr id="3" name="Content Placeholder 2">
            <a:extLst>
              <a:ext uri="{FF2B5EF4-FFF2-40B4-BE49-F238E27FC236}">
                <a16:creationId xmlns:a16="http://schemas.microsoft.com/office/drawing/2014/main" id="{F57E1311-F717-F496-2529-DE1F6D61F6A2}"/>
              </a:ext>
            </a:extLst>
          </p:cNvPr>
          <p:cNvSpPr>
            <a:spLocks noGrp="1"/>
          </p:cNvSpPr>
          <p:nvPr>
            <p:ph idx="1"/>
          </p:nvPr>
        </p:nvSpPr>
        <p:spPr>
          <a:xfrm>
            <a:off x="248195" y="1260061"/>
            <a:ext cx="8138160" cy="5355770"/>
          </a:xfrm>
        </p:spPr>
        <p:txBody>
          <a:bodyPr vert="horz" lIns="91440" tIns="45720" rIns="91440" bIns="45720" rtlCol="0" anchor="t">
            <a:normAutofit fontScale="47500" lnSpcReduction="20000"/>
          </a:bodyPr>
          <a:lstStyle/>
          <a:p>
            <a:pPr marL="227965" indent="-227965">
              <a:lnSpc>
                <a:spcPct val="120000"/>
              </a:lnSpc>
            </a:pPr>
            <a:r>
              <a:rPr lang="en-US" sz="4200" dirty="0">
                <a:latin typeface="+mn-lt"/>
              </a:rPr>
              <a:t>MILPERSMAN 1160-020</a:t>
            </a:r>
          </a:p>
          <a:p>
            <a:pPr marL="227965" indent="-227965">
              <a:lnSpc>
                <a:spcPct val="120000"/>
              </a:lnSpc>
            </a:pPr>
            <a:r>
              <a:rPr lang="en-US" sz="4200" dirty="0">
                <a:latin typeface="+mn-lt"/>
              </a:rPr>
              <a:t>“During a reenlistment ceremony, the reenlisting Sailor makes a personal commitment in a public forum to wear the cloth of the nation with honor, courage and commitment.”</a:t>
            </a:r>
            <a:endParaRPr lang="en-US" sz="4200" dirty="0">
              <a:latin typeface="+mn-lt"/>
              <a:ea typeface="Tahoma"/>
              <a:cs typeface="Tahoma"/>
            </a:endParaRPr>
          </a:p>
          <a:p>
            <a:pPr marL="2513965" lvl="5" indent="-227965">
              <a:lnSpc>
                <a:spcPct val="120000"/>
              </a:lnSpc>
            </a:pPr>
            <a:endParaRPr lang="en-US" sz="3000" dirty="0">
              <a:solidFill>
                <a:schemeClr val="accent5">
                  <a:lumMod val="40000"/>
                  <a:lumOff val="60000"/>
                </a:schemeClr>
              </a:solidFill>
            </a:endParaRPr>
          </a:p>
          <a:p>
            <a:pPr marL="2743200" lvl="5" indent="-457200">
              <a:lnSpc>
                <a:spcPct val="120000"/>
              </a:lnSpc>
              <a:buFont typeface="Wingdings" panose="05000000000000000000" pitchFamily="2" charset="2"/>
              <a:buChar char="§"/>
            </a:pPr>
            <a:r>
              <a:rPr lang="en-US" sz="3800" dirty="0">
                <a:solidFill>
                  <a:schemeClr val="bg2"/>
                </a:solidFill>
              </a:rPr>
              <a:t>Who </a:t>
            </a:r>
            <a:r>
              <a:rPr lang="en-US" sz="3800" u="sng" dirty="0">
                <a:solidFill>
                  <a:schemeClr val="bg2"/>
                </a:solidFill>
              </a:rPr>
              <a:t>CAN ADMINISTER THE OATH</a:t>
            </a:r>
            <a:r>
              <a:rPr lang="en-US" sz="3800" dirty="0">
                <a:solidFill>
                  <a:schemeClr val="bg2"/>
                </a:solidFill>
              </a:rPr>
              <a:t>?: Per 10 U.S.C. 502(a), The President, Vice President, Secretary of Defense, and any commissioned officer and any other person designated under regulations prescribed by the Secretary of Defense.</a:t>
            </a:r>
            <a:endParaRPr lang="en-US" sz="3800" dirty="0">
              <a:solidFill>
                <a:schemeClr val="bg2"/>
              </a:solidFill>
              <a:ea typeface="Tahoma"/>
              <a:cs typeface="Tahoma"/>
            </a:endParaRPr>
          </a:p>
          <a:p>
            <a:pPr marL="2743200" lvl="5" indent="-457200">
              <a:lnSpc>
                <a:spcPct val="120000"/>
              </a:lnSpc>
              <a:buFont typeface="Wingdings" panose="05000000000000000000" pitchFamily="2" charset="2"/>
              <a:buChar char="§"/>
            </a:pPr>
            <a:r>
              <a:rPr lang="en-US" sz="3800" dirty="0">
                <a:solidFill>
                  <a:schemeClr val="bg2"/>
                </a:solidFill>
              </a:rPr>
              <a:t>Where: Venue shall reflect pride, professionalism and dignity for the oath and Navy.</a:t>
            </a:r>
            <a:endParaRPr lang="en-US" sz="3800" dirty="0">
              <a:solidFill>
                <a:schemeClr val="bg2"/>
              </a:solidFill>
              <a:ea typeface="Tahoma"/>
              <a:cs typeface="Tahoma"/>
            </a:endParaRPr>
          </a:p>
          <a:p>
            <a:pPr marL="2743200" lvl="5" indent="-457200">
              <a:lnSpc>
                <a:spcPct val="120000"/>
              </a:lnSpc>
              <a:buFont typeface="Wingdings" panose="05000000000000000000" pitchFamily="2" charset="2"/>
              <a:buChar char="§"/>
            </a:pPr>
            <a:r>
              <a:rPr lang="en-US" sz="3800" dirty="0">
                <a:solidFill>
                  <a:schemeClr val="bg2"/>
                </a:solidFill>
              </a:rPr>
              <a:t>Attire: In Uniform</a:t>
            </a:r>
            <a:endParaRPr lang="en-US" sz="3800" dirty="0">
              <a:solidFill>
                <a:schemeClr val="bg2"/>
              </a:solidFill>
              <a:ea typeface="Tahoma"/>
              <a:cs typeface="Tahoma"/>
            </a:endParaRPr>
          </a:p>
          <a:p>
            <a:pPr marL="2285365" lvl="5" indent="0">
              <a:lnSpc>
                <a:spcPct val="120000"/>
              </a:lnSpc>
              <a:buNone/>
            </a:pPr>
            <a:endParaRPr lang="en-US" sz="3000" dirty="0">
              <a:solidFill>
                <a:schemeClr val="bg2"/>
              </a:solidFill>
              <a:ea typeface="Tahoma"/>
              <a:cs typeface="Tahoma"/>
            </a:endParaRPr>
          </a:p>
          <a:p>
            <a:pPr marL="2285365" lvl="5" indent="0">
              <a:lnSpc>
                <a:spcPct val="120000"/>
              </a:lnSpc>
              <a:buNone/>
            </a:pPr>
            <a:r>
              <a:rPr lang="en-US" sz="3400" b="1" dirty="0">
                <a:solidFill>
                  <a:schemeClr val="bg2"/>
                </a:solidFill>
              </a:rPr>
              <a:t>NOTE: Senior enlisted CANNOT officially administer the Oath of Enlistment.</a:t>
            </a:r>
            <a:endParaRPr lang="en-US" sz="3400" b="1" dirty="0">
              <a:solidFill>
                <a:schemeClr val="bg2"/>
              </a:solidFill>
              <a:ea typeface="Tahoma"/>
              <a:cs typeface="Tahoma"/>
            </a:endParaRPr>
          </a:p>
          <a:p>
            <a:pPr marL="2285365" lvl="5" indent="0">
              <a:buNone/>
            </a:pPr>
            <a:endParaRPr lang="en-US" sz="2000" dirty="0">
              <a:solidFill>
                <a:schemeClr val="bg2"/>
              </a:solidFill>
              <a:ea typeface="Tahoma"/>
              <a:cs typeface="Tahoma"/>
            </a:endParaRPr>
          </a:p>
          <a:p>
            <a:pPr marL="227965" indent="-227965"/>
            <a:endParaRPr lang="en-US" dirty="0">
              <a:ea typeface="Tahoma"/>
              <a:cs typeface="Tahoma"/>
            </a:endParaRPr>
          </a:p>
        </p:txBody>
      </p:sp>
      <p:pic>
        <p:nvPicPr>
          <p:cNvPr id="5" name="Picture 4">
            <a:extLst>
              <a:ext uri="{FF2B5EF4-FFF2-40B4-BE49-F238E27FC236}">
                <a16:creationId xmlns:a16="http://schemas.microsoft.com/office/drawing/2014/main" id="{8D643438-C9C0-80EB-EF80-397346A42DEE}"/>
              </a:ext>
            </a:extLst>
          </p:cNvPr>
          <p:cNvPicPr>
            <a:picLocks noChangeAspect="1"/>
          </p:cNvPicPr>
          <p:nvPr/>
        </p:nvPicPr>
        <p:blipFill>
          <a:blip r:embed="rId3"/>
          <a:stretch>
            <a:fillRect/>
          </a:stretch>
        </p:blipFill>
        <p:spPr>
          <a:xfrm>
            <a:off x="559508" y="4195965"/>
            <a:ext cx="1559563" cy="2335683"/>
          </a:xfrm>
          <a:prstGeom prst="rect">
            <a:avLst/>
          </a:prstGeom>
        </p:spPr>
      </p:pic>
    </p:spTree>
    <p:extLst>
      <p:ext uri="{BB962C8B-B14F-4D97-AF65-F5344CB8AC3E}">
        <p14:creationId xmlns:p14="http://schemas.microsoft.com/office/powerpoint/2010/main" val="2079433377"/>
      </p:ext>
    </p:extLst>
  </p:cSld>
  <p:clrMapOvr>
    <a:masterClrMapping/>
  </p:clrMapOvr>
</p:sld>
</file>

<file path=ppt/theme/theme1.xml><?xml version="1.0" encoding="utf-8"?>
<a:theme xmlns:a="http://schemas.openxmlformats.org/drawingml/2006/main" name="fbts2">
  <a:themeElements>
    <a:clrScheme name="Custom 2">
      <a:dk1>
        <a:srgbClr val="E8B010"/>
      </a:dk1>
      <a:lt1>
        <a:srgbClr val="022A3A"/>
      </a:lt1>
      <a:dk2>
        <a:srgbClr val="E8B010"/>
      </a:dk2>
      <a:lt2>
        <a:srgbClr val="FFFEF9"/>
      </a:lt2>
      <a:accent1>
        <a:srgbClr val="000000"/>
      </a:accent1>
      <a:accent2>
        <a:srgbClr val="C6CCD0"/>
      </a:accent2>
      <a:accent3>
        <a:srgbClr val="FFFEF9"/>
      </a:accent3>
      <a:accent4>
        <a:srgbClr val="E8B010"/>
      </a:accent4>
      <a:accent5>
        <a:srgbClr val="0076A9"/>
      </a:accent5>
      <a:accent6>
        <a:srgbClr val="022A3A"/>
      </a:accent6>
      <a:hlink>
        <a:srgbClr val="0076A9"/>
      </a:hlink>
      <a:folHlink>
        <a:srgbClr val="0076A9"/>
      </a:folHlink>
    </a:clrScheme>
    <a:fontScheme name="Custom 1">
      <a:majorFont>
        <a:latin typeface="Tahoma"/>
        <a:ea typeface=""/>
        <a:cs typeface=""/>
      </a:majorFont>
      <a:minorFont>
        <a:latin typeface="Tahom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bts2" id="{61249A60-6EF2-405B-9A8F-25E36BAE43AD}" vid="{0779729B-0038-4331-8F4E-695AD654B0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8255B2E60AA534F8A31657A2F83B2E5" ma:contentTypeVersion="5" ma:contentTypeDescription="Create a new document." ma:contentTypeScope="" ma:versionID="9f1d7f3fcfa8ed0f840286d8c5654046">
  <xsd:schema xmlns:xsd="http://www.w3.org/2001/XMLSchema" xmlns:xs="http://www.w3.org/2001/XMLSchema" xmlns:p="http://schemas.microsoft.com/office/2006/metadata/properties" xmlns:ns2="988957f4-c619-44e7-9ffa-1e7677450ad0" targetNamespace="http://schemas.microsoft.com/office/2006/metadata/properties" ma:root="true" ma:fieldsID="943c4ece67a961319a9909cdbd46ca8e" ns2:_="">
    <xsd:import namespace="988957f4-c619-44e7-9ffa-1e7677450ad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Review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8957f4-c619-44e7-9ffa-1e7677450a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Reviewedby" ma:index="12" nillable="true" ma:displayName="Reviewed by" ma:format="Dropdown" ma:internalName="Reviewedb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Reviewedby xmlns="988957f4-c619-44e7-9ffa-1e7677450ad0" xsi:nil="true"/>
  </documentManagement>
</p:properties>
</file>

<file path=customXml/itemProps1.xml><?xml version="1.0" encoding="utf-8"?>
<ds:datastoreItem xmlns:ds="http://schemas.openxmlformats.org/officeDocument/2006/customXml" ds:itemID="{2F26157F-CAEA-4945-9B70-FA1EE3C7CD3E}">
  <ds:schemaRefs>
    <ds:schemaRef ds:uri="http://schemas.microsoft.com/sharepoint/v3/contenttype/forms"/>
  </ds:schemaRefs>
</ds:datastoreItem>
</file>

<file path=customXml/itemProps2.xml><?xml version="1.0" encoding="utf-8"?>
<ds:datastoreItem xmlns:ds="http://schemas.openxmlformats.org/officeDocument/2006/customXml" ds:itemID="{3C575539-CA53-44F7-B4BB-EC635BE5BD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8957f4-c619-44e7-9ffa-1e7677450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D20D363-32F9-451D-A6B1-958529EEA91D}">
  <ds:schemaRefs>
    <ds:schemaRef ds:uri="d2abe7bf-dc12-4892-9ada-144744ec60e6"/>
    <ds:schemaRef ds:uri="f983c02f-8e4c-413e-8233-61a43bac8b2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988957f4-c619-44e7-9ffa-1e7677450ad0"/>
  </ds:schemaRefs>
</ds:datastoreItem>
</file>

<file path=docProps/app.xml><?xml version="1.0" encoding="utf-8"?>
<Properties xmlns="http://schemas.openxmlformats.org/officeDocument/2006/extended-properties" xmlns:vt="http://schemas.openxmlformats.org/officeDocument/2006/docPropsVTypes">
  <Template/>
  <TotalTime>90</TotalTime>
  <Words>1979</Words>
  <Application>Microsoft Office PowerPoint</Application>
  <PresentationFormat>On-screen Show (4:3)</PresentationFormat>
  <Paragraphs>285</Paragraphs>
  <Slides>19</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Rockwell</vt:lpstr>
      <vt:lpstr>Segoe UI</vt:lpstr>
      <vt:lpstr>Tahoma</vt:lpstr>
      <vt:lpstr>Times New Roman</vt:lpstr>
      <vt:lpstr>Wingdings</vt:lpstr>
      <vt:lpstr>fbts2</vt:lpstr>
      <vt:lpstr>PowerPoint Presentation</vt:lpstr>
      <vt:lpstr>Enabling Objectives</vt:lpstr>
      <vt:lpstr>References</vt:lpstr>
      <vt:lpstr> Reenlistment and Extensions  Defined </vt:lpstr>
      <vt:lpstr>Reenlistment Eligibility</vt:lpstr>
      <vt:lpstr>High Year Tenure  (HYT)</vt:lpstr>
      <vt:lpstr>HYT Limits </vt:lpstr>
      <vt:lpstr>Requirements for Reenlistment </vt:lpstr>
      <vt:lpstr>Reenlistment Ceremony</vt:lpstr>
      <vt:lpstr>Extension of Enlistments</vt:lpstr>
      <vt:lpstr>Reasons to Extend Enlistment</vt:lpstr>
      <vt:lpstr>Cancellation of Extensions</vt:lpstr>
      <vt:lpstr>Lump Sum Leave (LSL) </vt:lpstr>
      <vt:lpstr>Forms</vt:lpstr>
      <vt:lpstr>Command Career Request NPPSC 1160/1</vt:lpstr>
      <vt:lpstr> Best Practices </vt:lpstr>
      <vt:lpstr> Knowledge Check  </vt:lpstr>
      <vt:lpstr>Summary and Review</vt:lpstr>
      <vt:lpstr>Reenlistments and Extensions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Ramos, Ashley B PO1 USN USSOCOM NSW (USA)</dc:creator>
  <cp:lastModifiedBy>Mitchell, Chanitra Arvetteth SCPO USN CHNAVPERS MIL TN (USA)</cp:lastModifiedBy>
  <cp:revision>96</cp:revision>
  <dcterms:created xsi:type="dcterms:W3CDTF">2023-02-22T18:32:21Z</dcterms:created>
  <dcterms:modified xsi:type="dcterms:W3CDTF">2024-09-05T12:22:13Z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0x01010038255B2E60AA534F8A31657A2F83B2E5</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SharedWithUsers">
    <vt:lpwstr>15;#Stpeter, Gabriel M CPO USN (USA)</vt:lpwstr>
  </property>
  <property fmtid="{D5CDD505-2E9C-101B-9397-08002B2CF9AE}" pid="10" name="Order">
    <vt:r8>27700</vt:r8>
  </property>
  <property fmtid="{D5CDD505-2E9C-101B-9397-08002B2CF9AE}" pid="11" name="_SourceUrl">
    <vt:lpwstr/>
  </property>
  <property fmtid="{D5CDD505-2E9C-101B-9397-08002B2CF9AE}" pid="12" name="_SharedFileIndex">
    <vt:lpwstr/>
  </property>
</Properties>
</file>